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3" r:id="rId2"/>
    <p:sldId id="287" r:id="rId3"/>
    <p:sldId id="292" r:id="rId4"/>
    <p:sldId id="299" r:id="rId5"/>
    <p:sldId id="256" r:id="rId6"/>
    <p:sldId id="289" r:id="rId7"/>
    <p:sldId id="273" r:id="rId8"/>
    <p:sldId id="288" r:id="rId9"/>
    <p:sldId id="290" r:id="rId10"/>
    <p:sldId id="298" r:id="rId11"/>
    <p:sldId id="296" r:id="rId12"/>
    <p:sldId id="297" r:id="rId13"/>
    <p:sldId id="291"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2B8D5-8165-4AF1-8AC0-CAE44D44D24C}" v="41" dt="2024-04-07T22:39:29.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039"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C320A-D3E1-4264-9D3E-0FD461BB6E70}"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C28AA-77B4-4C11-9883-65F463ABD4C0}" type="slidenum">
              <a:rPr lang="en-US" smtClean="0"/>
              <a:t>‹#›</a:t>
            </a:fld>
            <a:endParaRPr lang="en-US"/>
          </a:p>
        </p:txBody>
      </p:sp>
    </p:spTree>
    <p:extLst>
      <p:ext uri="{BB962C8B-B14F-4D97-AF65-F5344CB8AC3E}">
        <p14:creationId xmlns:p14="http://schemas.microsoft.com/office/powerpoint/2010/main" val="36369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A51406-E4D5-4D35-A950-BE60CCA7196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386481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51406-E4D5-4D35-A950-BE60CCA7196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246510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51406-E4D5-4D35-A950-BE60CCA7196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394183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51406-E4D5-4D35-A950-BE60CCA7196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162549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A51406-E4D5-4D35-A950-BE60CCA71961}"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389787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51406-E4D5-4D35-A950-BE60CCA71961}"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50747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51406-E4D5-4D35-A950-BE60CCA71961}"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199218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51406-E4D5-4D35-A950-BE60CCA71961}"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204582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51406-E4D5-4D35-A950-BE60CCA71961}"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166360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A51406-E4D5-4D35-A950-BE60CCA71961}"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3817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A51406-E4D5-4D35-A950-BE60CCA71961}"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96C6-48A2-4028-BCBF-30E95A734D18}" type="slidenum">
              <a:rPr lang="en-US" smtClean="0"/>
              <a:t>‹#›</a:t>
            </a:fld>
            <a:endParaRPr lang="en-US"/>
          </a:p>
        </p:txBody>
      </p:sp>
    </p:spTree>
    <p:extLst>
      <p:ext uri="{BB962C8B-B14F-4D97-AF65-F5344CB8AC3E}">
        <p14:creationId xmlns:p14="http://schemas.microsoft.com/office/powerpoint/2010/main" val="257451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51406-E4D5-4D35-A950-BE60CCA71961}" type="datetimeFigureOut">
              <a:rPr lang="en-US" smtClean="0"/>
              <a:t>4/8/2024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996C6-48A2-4028-BCBF-30E95A734D18}" type="slidenum">
              <a:rPr lang="en-US" smtClean="0"/>
              <a:t>‹#›</a:t>
            </a:fld>
            <a:endParaRPr lang="en-US"/>
          </a:p>
        </p:txBody>
      </p:sp>
    </p:spTree>
    <p:extLst>
      <p:ext uri="{BB962C8B-B14F-4D97-AF65-F5344CB8AC3E}">
        <p14:creationId xmlns:p14="http://schemas.microsoft.com/office/powerpoint/2010/main" val="136955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contact/" TargetMode="External"/><Relationship Id="rId2" Type="http://schemas.openxmlformats.org/officeDocument/2006/relationships/hyperlink" Target="mailto:comments@whitehouse.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F99A9FF-8FE6-0904-3162-C37766D7C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0"/>
            <a:ext cx="122464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8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of green new deal&#10;&#10;Description automatically generated">
            <a:extLst>
              <a:ext uri="{FF2B5EF4-FFF2-40B4-BE49-F238E27FC236}">
                <a16:creationId xmlns:a16="http://schemas.microsoft.com/office/drawing/2014/main" id="{7475B153-6508-AA70-1819-69A665AA0A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2361" y="0"/>
            <a:ext cx="6695768" cy="6858000"/>
          </a:xfrm>
        </p:spPr>
      </p:pic>
    </p:spTree>
    <p:extLst>
      <p:ext uri="{BB962C8B-B14F-4D97-AF65-F5344CB8AC3E}">
        <p14:creationId xmlns:p14="http://schemas.microsoft.com/office/powerpoint/2010/main" val="259387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C91A76C-5F27-C7DF-42D4-52D87EAF74C2}"/>
              </a:ext>
            </a:extLst>
          </p:cNvPr>
          <p:cNvSpPr>
            <a:spLocks noGrp="1" noChangeArrowheads="1"/>
          </p:cNvSpPr>
          <p:nvPr>
            <p:ph idx="1"/>
          </p:nvPr>
        </p:nvSpPr>
        <p:spPr bwMode="auto">
          <a:xfrm>
            <a:off x="1248696" y="2736502"/>
            <a:ext cx="9271820" cy="3423954"/>
          </a:xfrm>
          <a:prstGeom prst="rect">
            <a:avLst/>
          </a:prstGeom>
          <a:solidFill>
            <a:srgbClr val="FCFA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54293A"/>
              </a:solidFill>
              <a:effectLst/>
              <a:latin typeface="rubi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54293A"/>
                </a:solidFill>
                <a:effectLst/>
                <a:latin typeface="rubik"/>
              </a:rPr>
              <a:t>Our Demands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333333"/>
                </a:solidFill>
                <a:effectLst/>
                <a:latin typeface="Roboto" panose="02000000000000000000" pitchFamily="2" charset="0"/>
              </a:rPr>
              <a:t>Declare a Climate Emergency to rapidly advance just, renewable energy</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rgbClr val="333333"/>
                </a:solidFill>
                <a:effectLst/>
                <a:latin typeface="Roboto" panose="02000000000000000000" pitchFamily="2" charset="0"/>
              </a:rPr>
              <a:t>Ban Federal Fossil Fuel Leasing, to end onshore and offshore drilling</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a:ln>
                  <a:noFill/>
                </a:ln>
                <a:solidFill>
                  <a:srgbClr val="333333"/>
                </a:solidFill>
                <a:effectLst/>
                <a:latin typeface="Roboto" panose="02000000000000000000" pitchFamily="2" charset="0"/>
              </a:rPr>
              <a:t>Stop the Federal Approval of All New Fossil Fuel Projects and Exports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Homepage - People vs. Fossil Fuels">
            <a:extLst>
              <a:ext uri="{FF2B5EF4-FFF2-40B4-BE49-F238E27FC236}">
                <a16:creationId xmlns:a16="http://schemas.microsoft.com/office/drawing/2014/main" id="{54A9BC0B-A367-850E-61D4-513523617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863" y="403428"/>
            <a:ext cx="5542274" cy="235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4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71268-9A72-DD62-D65A-B8181FC0C717}"/>
              </a:ext>
            </a:extLst>
          </p:cNvPr>
          <p:cNvSpPr>
            <a:spLocks noGrp="1"/>
          </p:cNvSpPr>
          <p:nvPr>
            <p:ph idx="1"/>
          </p:nvPr>
        </p:nvSpPr>
        <p:spPr>
          <a:xfrm>
            <a:off x="5230761" y="458941"/>
            <a:ext cx="6123039" cy="5155278"/>
          </a:xfrm>
        </p:spPr>
        <p:txBody>
          <a:bodyPr>
            <a:normAutofit/>
          </a:bodyPr>
          <a:lstStyle/>
          <a:p>
            <a:pPr marL="0" indent="0">
              <a:buNone/>
            </a:pPr>
            <a:r>
              <a:rPr lang="en-US" b="1" dirty="0"/>
              <a:t>SEND WALL STREET A MESSAGE: FUND CLEAN ENERGY, NOT FOSSIL FUELS</a:t>
            </a:r>
          </a:p>
          <a:p>
            <a:pPr marL="0" indent="0">
              <a:buNone/>
            </a:pPr>
            <a:r>
              <a:rPr lang="en-US" dirty="0"/>
              <a:t>Since the Paris Agreement was adopted, Wall Street banks have provided $1.4 trillion to the fossil fuel industry. Big asset managers are the world’s largest investors in coal, oil, and gas. Insurance companies provide insurance for new fossil fuel projects without which they could not be built.</a:t>
            </a:r>
          </a:p>
          <a:p>
            <a:pPr marL="0" indent="0">
              <a:buNone/>
            </a:pPr>
            <a:endParaRPr lang="en-US" dirty="0"/>
          </a:p>
          <a:p>
            <a:pPr marL="0" indent="0">
              <a:buNone/>
            </a:pPr>
            <a:r>
              <a:rPr lang="en-US" dirty="0"/>
              <a:t>https://stopthemoneypipeline.com/</a:t>
            </a:r>
          </a:p>
          <a:p>
            <a:pPr marL="0" indent="0">
              <a:buNone/>
            </a:pPr>
            <a:endParaRPr lang="en-US" dirty="0"/>
          </a:p>
          <a:p>
            <a:pPr marL="0" indent="0">
              <a:buNone/>
            </a:pPr>
            <a:endParaRPr lang="en-US" dirty="0"/>
          </a:p>
        </p:txBody>
      </p:sp>
      <p:pic>
        <p:nvPicPr>
          <p:cNvPr id="3076" name="Picture 4" descr="Stop the Money Pipeline • Katie Benvenuti">
            <a:extLst>
              <a:ext uri="{FF2B5EF4-FFF2-40B4-BE49-F238E27FC236}">
                <a16:creationId xmlns:a16="http://schemas.microsoft.com/office/drawing/2014/main" id="{9B5E534F-1003-AF30-1D9A-B86C46B20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60" y="296980"/>
            <a:ext cx="4041315" cy="6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limate Justice Alliance Warns Carbon ...">
            <a:extLst>
              <a:ext uri="{FF2B5EF4-FFF2-40B4-BE49-F238E27FC236}">
                <a16:creationId xmlns:a16="http://schemas.microsoft.com/office/drawing/2014/main" id="{484F88FE-2119-AC54-C9B8-42B2236BA0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415" y="1457705"/>
            <a:ext cx="4575687" cy="42995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usicians United for Safe Energy ...">
            <a:extLst>
              <a:ext uri="{FF2B5EF4-FFF2-40B4-BE49-F238E27FC236}">
                <a16:creationId xmlns:a16="http://schemas.microsoft.com/office/drawing/2014/main" id="{E35D098B-8293-1BA6-087B-F32CF66F2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241" y="1457705"/>
            <a:ext cx="3450969" cy="345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80E2FD-4120-B718-3392-A33842170E90}"/>
              </a:ext>
            </a:extLst>
          </p:cNvPr>
          <p:cNvSpPr txBox="1"/>
          <p:nvPr/>
        </p:nvSpPr>
        <p:spPr>
          <a:xfrm>
            <a:off x="619432" y="275303"/>
            <a:ext cx="10736826" cy="646331"/>
          </a:xfrm>
          <a:prstGeom prst="rect">
            <a:avLst/>
          </a:prstGeom>
          <a:noFill/>
        </p:spPr>
        <p:txBody>
          <a:bodyPr wrap="square" rtlCol="0">
            <a:spAutoFit/>
          </a:bodyPr>
          <a:lstStyle/>
          <a:p>
            <a:pPr algn="ctr"/>
            <a:r>
              <a:rPr lang="en-US" sz="3600" b="1" dirty="0"/>
              <a:t>Oppose False Climate Solutions</a:t>
            </a:r>
          </a:p>
        </p:txBody>
      </p:sp>
    </p:spTree>
    <p:extLst>
      <p:ext uri="{BB962C8B-B14F-4D97-AF65-F5344CB8AC3E}">
        <p14:creationId xmlns:p14="http://schemas.microsoft.com/office/powerpoint/2010/main" val="164564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0F27-953A-9632-59FB-0CD336F15DCD}"/>
              </a:ext>
            </a:extLst>
          </p:cNvPr>
          <p:cNvSpPr>
            <a:spLocks noGrp="1"/>
          </p:cNvSpPr>
          <p:nvPr>
            <p:ph type="title"/>
          </p:nvPr>
        </p:nvSpPr>
        <p:spPr>
          <a:xfrm>
            <a:off x="838200" y="365125"/>
            <a:ext cx="5395452" cy="5534230"/>
          </a:xfrm>
        </p:spPr>
        <p:txBody>
          <a:bodyPr>
            <a:normAutofit/>
          </a:bodyPr>
          <a:lstStyle/>
          <a:p>
            <a:r>
              <a:rPr lang="en-US" sz="3600" b="0" i="0" dirty="0">
                <a:solidFill>
                  <a:srgbClr val="000000"/>
                </a:solidFill>
                <a:effectLst/>
                <a:highlight>
                  <a:srgbClr val="FFFFFF"/>
                </a:highlight>
                <a:latin typeface="SourceSerifPro"/>
              </a:rPr>
              <a:t>Eight out of 10 people support cutting plastic production ahead of the fourth Intergovernmental Negotiating Committee (INC4) meeting for a Global Plastics Treaty to be held in Ottawa, Canada on April 23</a:t>
            </a:r>
            <a:br>
              <a:rPr lang="en-US" sz="3600" b="0" i="0" dirty="0">
                <a:solidFill>
                  <a:srgbClr val="000000"/>
                </a:solidFill>
                <a:effectLst/>
                <a:highlight>
                  <a:srgbClr val="FFFFFF"/>
                </a:highlight>
                <a:latin typeface="SourceSerifPro"/>
              </a:rPr>
            </a:br>
            <a:br>
              <a:rPr lang="en-US" sz="3600" b="0" i="0" dirty="0">
                <a:solidFill>
                  <a:srgbClr val="000000"/>
                </a:solidFill>
                <a:effectLst/>
                <a:highlight>
                  <a:srgbClr val="FFFFFF"/>
                </a:highlight>
                <a:latin typeface="SourceSerifPro"/>
              </a:rPr>
            </a:br>
            <a:r>
              <a:rPr lang="en-US" sz="3600" b="0" i="0" dirty="0">
                <a:solidFill>
                  <a:srgbClr val="000000"/>
                </a:solidFill>
                <a:effectLst/>
                <a:highlight>
                  <a:srgbClr val="FFFFFF"/>
                </a:highlight>
                <a:latin typeface="SourceSerifPro"/>
              </a:rPr>
              <a:t>BeyondPlastics.org</a:t>
            </a:r>
            <a:endParaRPr lang="en-US" sz="3600" dirty="0"/>
          </a:p>
        </p:txBody>
      </p:sp>
      <p:pic>
        <p:nvPicPr>
          <p:cNvPr id="2050" name="Picture 2" descr="New Coal: Plastics and Climate Change ...">
            <a:extLst>
              <a:ext uri="{FF2B5EF4-FFF2-40B4-BE49-F238E27FC236}">
                <a16:creationId xmlns:a16="http://schemas.microsoft.com/office/drawing/2014/main" id="{36D9DC92-6486-409E-D901-C49C6BC593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1648" y="580847"/>
            <a:ext cx="5210508" cy="521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harts] What is the 1.5°C 'target'?">
            <a:extLst>
              <a:ext uri="{FF2B5EF4-FFF2-40B4-BE49-F238E27FC236}">
                <a16:creationId xmlns:a16="http://schemas.microsoft.com/office/drawing/2014/main" id="{FA6457EB-8222-43D4-1B8C-8C44C1A62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77442"/>
            <a:ext cx="8058150" cy="650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7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uly 2023 brought record-high temperatures, devastating floods across the  U.S. | National Oceanic and Atmospheric Administration">
            <a:extLst>
              <a:ext uri="{FF2B5EF4-FFF2-40B4-BE49-F238E27FC236}">
                <a16:creationId xmlns:a16="http://schemas.microsoft.com/office/drawing/2014/main" id="{8E9B9B99-5FEC-5D0E-FE35-396D2C43EC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 y="0"/>
            <a:ext cx="11790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3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ptember 2023 Global Climate Report | National Centers for Environmental  Information (NCEI)">
            <a:extLst>
              <a:ext uri="{FF2B5EF4-FFF2-40B4-BE49-F238E27FC236}">
                <a16:creationId xmlns:a16="http://schemas.microsoft.com/office/drawing/2014/main" id="{0F9B0ADC-7CE4-FE3E-28AE-75CBBB5E5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0"/>
            <a:ext cx="9394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2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470" y="-1"/>
            <a:ext cx="9828576" cy="6869043"/>
          </a:xfrm>
          <a:prstGeom prst="rect">
            <a:avLst/>
          </a:prstGeom>
        </p:spPr>
      </p:pic>
      <p:pic>
        <p:nvPicPr>
          <p:cNvPr id="1026" name="Picture 2" descr="Thousands of climate activists march in NYC, calling on Biden to declare climate  emergency | The Hill">
            <a:extLst>
              <a:ext uri="{FF2B5EF4-FFF2-40B4-BE49-F238E27FC236}">
                <a16:creationId xmlns:a16="http://schemas.microsoft.com/office/drawing/2014/main" id="{4B994A2F-3EED-AFB6-2FFE-008C59DE5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EB69A-6146-50ED-F830-CA8C74B7D602}"/>
              </a:ext>
            </a:extLst>
          </p:cNvPr>
          <p:cNvSpPr>
            <a:spLocks noGrp="1"/>
          </p:cNvSpPr>
          <p:nvPr>
            <p:ph idx="1"/>
          </p:nvPr>
        </p:nvSpPr>
        <p:spPr>
          <a:xfrm>
            <a:off x="838200" y="251927"/>
            <a:ext cx="10515600" cy="5925036"/>
          </a:xfrm>
        </p:spPr>
        <p:txBody>
          <a:bodyPr/>
          <a:lstStyle/>
          <a:p>
            <a:pPr marL="0" marR="0">
              <a:lnSpc>
                <a:spcPct val="107000"/>
              </a:lnSpc>
              <a:spcBef>
                <a:spcPts val="0"/>
              </a:spcBef>
              <a:spcAft>
                <a:spcPts val="800"/>
              </a:spcAft>
            </a:pPr>
            <a:endParaRPr lang="en-US" sz="2400" b="1"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kern="100" dirty="0">
                <a:effectLst/>
                <a:latin typeface="Georgia" panose="02040502050405020303" pitchFamily="18" charset="0"/>
                <a:ea typeface="Aptos" panose="020B0004020202020204" pitchFamily="34" charset="0"/>
                <a:cs typeface="Times New Roman" panose="02020603050405020304" pitchFamily="18" charset="0"/>
              </a:rPr>
              <a:t>Call President Biden :</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202-456-1111 (On Tuesday April 11 between 11 AM to 3 PM ET); email </a:t>
            </a:r>
            <a:r>
              <a:rPr lang="en-US" sz="2400" u="sng" kern="100" dirty="0">
                <a:solidFill>
                  <a:srgbClr val="474747"/>
                </a:solidFill>
                <a:effectLst/>
                <a:highlight>
                  <a:srgbClr val="FFFFFF"/>
                </a:highlight>
                <a:latin typeface="Georgia" panose="02040502050405020303" pitchFamily="18" charset="0"/>
                <a:ea typeface="Aptos" panose="020B0004020202020204" pitchFamily="34" charset="0"/>
                <a:cs typeface="Times New Roman" panose="02020603050405020304" pitchFamily="18" charset="0"/>
                <a:hlinkClick r:id="rId2"/>
              </a:rPr>
              <a:t>comments@whitehouse.gov</a:t>
            </a:r>
            <a:r>
              <a:rPr lang="en-US" sz="2400" kern="100" dirty="0">
                <a:solidFill>
                  <a:srgbClr val="474747"/>
                </a:solidFill>
                <a:effectLst/>
                <a:highlight>
                  <a:srgbClr val="FFFFFF"/>
                </a:highlight>
                <a:latin typeface="Georgia" panose="02040502050405020303" pitchFamily="18" charset="0"/>
                <a:ea typeface="Aptos" panose="020B0004020202020204" pitchFamily="34" charset="0"/>
                <a:cs typeface="Times New Roman" panose="02020603050405020304" pitchFamily="18" charset="0"/>
              </a:rPr>
              <a:t>; </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or via internet </a:t>
            </a:r>
            <a:r>
              <a:rPr lang="en-US" sz="2400" u="sng" kern="100" dirty="0">
                <a:solidFill>
                  <a:srgbClr val="467886"/>
                </a:solidFill>
                <a:effectLst/>
                <a:latin typeface="Georgia" panose="02040502050405020303" pitchFamily="18" charset="0"/>
                <a:ea typeface="Aptos" panose="020B0004020202020204" pitchFamily="34" charset="0"/>
                <a:cs typeface="Times New Roman" panose="02020603050405020304" pitchFamily="18" charset="0"/>
                <a:hlinkClick r:id="rId3"/>
              </a:rPr>
              <a:t>https://www.whitehouse.gov/contact/</a:t>
            </a:r>
            <a:r>
              <a:rPr lang="en-US" sz="2400" u="sng" kern="100" dirty="0">
                <a:effectLst/>
                <a:latin typeface="Georgia" panose="02040502050405020303" pitchFamily="18" charset="0"/>
                <a:ea typeface="Aptos" panose="020B0004020202020204" pitchFamily="34" charset="0"/>
                <a:cs typeface="Times New Roman" panose="02020603050405020304" pitchFamily="18" charset="0"/>
              </a:rPr>
              <a:t> </a:t>
            </a:r>
            <a:r>
              <a:rPr lang="en-US" sz="2400" kern="100" dirty="0">
                <a:effectLst/>
                <a:latin typeface="Georgia" panose="02040502050405020303" pitchFamily="18"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effectLst/>
                <a:latin typeface="Georgia" panose="02040502050405020303" pitchFamily="18" charset="0"/>
                <a:ea typeface="Aptos" panose="020B0004020202020204" pitchFamily="34" charset="0"/>
                <a:cs typeface="Times New Roman" panose="02020603050405020304" pitchFamily="18" charset="0"/>
              </a:rPr>
              <a:t>Message: We need bold action now on climate change. We need the President to declare a climate emergency and take executive action as outlined in climatepresident.org. Enact the Green Party’s original ecosocialist Green New Deal with an immediate halt to new fossil fuels: a rapid ten-year transition to real zero emissions and 100% clean renewable energy; and a comprehensive Economic Bill of Rights. Funds need to be targeted for a Just Transition and environmental justice.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153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154" y="1"/>
            <a:ext cx="10347517" cy="6857999"/>
          </a:xfrm>
        </p:spPr>
      </p:pic>
      <p:pic>
        <p:nvPicPr>
          <p:cNvPr id="2050" name="Picture 2" descr="The #ClimatePresident Action Plan: The 10 Essential Steps President Biden  Must Take on Climate">
            <a:extLst>
              <a:ext uri="{FF2B5EF4-FFF2-40B4-BE49-F238E27FC236}">
                <a16:creationId xmlns:a16="http://schemas.microsoft.com/office/drawing/2014/main" id="{A0025A6F-429E-15BD-9E86-3FB0505CC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7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D1CE-B652-CF0E-2CCB-F97A6CD24D90}"/>
              </a:ext>
            </a:extLst>
          </p:cNvPr>
          <p:cNvSpPr>
            <a:spLocks noGrp="1"/>
          </p:cNvSpPr>
          <p:nvPr>
            <p:ph type="ctrTitle"/>
          </p:nvPr>
        </p:nvSpPr>
        <p:spPr>
          <a:xfrm>
            <a:off x="-5445331" y="-3281001"/>
            <a:ext cx="36188981" cy="9948671"/>
          </a:xfrm>
        </p:spPr>
        <p:txBody>
          <a:bodyPr/>
          <a:lstStyle/>
          <a:p>
            <a:endParaRPr lang="en-US" dirty="0"/>
          </a:p>
        </p:txBody>
      </p:sp>
      <p:sp>
        <p:nvSpPr>
          <p:cNvPr id="3" name="Subtitle 2">
            <a:extLst>
              <a:ext uri="{FF2B5EF4-FFF2-40B4-BE49-F238E27FC236}">
                <a16:creationId xmlns:a16="http://schemas.microsoft.com/office/drawing/2014/main" id="{960F61E8-1617-1894-4388-B26610F041A1}"/>
              </a:ext>
            </a:extLst>
          </p:cNvPr>
          <p:cNvSpPr>
            <a:spLocks noGrp="1"/>
          </p:cNvSpPr>
          <p:nvPr>
            <p:ph type="subTitle" idx="1"/>
          </p:nvPr>
        </p:nvSpPr>
        <p:spPr/>
        <p:txBody>
          <a:bodyPr/>
          <a:lstStyle/>
          <a:p>
            <a:endParaRPr lang="en-US"/>
          </a:p>
        </p:txBody>
      </p:sp>
      <p:pic>
        <p:nvPicPr>
          <p:cNvPr id="6146" name="Picture 2" descr="Must capitalism end to prevent climate ...">
            <a:extLst>
              <a:ext uri="{FF2B5EF4-FFF2-40B4-BE49-F238E27FC236}">
                <a16:creationId xmlns:a16="http://schemas.microsoft.com/office/drawing/2014/main" id="{566F401F-307D-0F77-5080-F9BD4080B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 y="0"/>
            <a:ext cx="12202206" cy="683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3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A788F9F-8161-C259-4D83-7EB0CBB6C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866" y="94402"/>
            <a:ext cx="7139547" cy="676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19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277</Words>
  <Application>Microsoft Office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Calibri Light</vt:lpstr>
      <vt:lpstr>Georgia</vt:lpstr>
      <vt:lpstr>Roboto</vt:lpstr>
      <vt:lpstr>rubik</vt:lpstr>
      <vt:lpstr>SourceSerifPro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Eight out of 10 people support cutting plastic production ahead of the fourth Intergovernmental Negotiating Committee (INC4) meeting for a Global Plastics Treaty to be held in Ottawa, Canada on April 23  BeyondPlastics.org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Dunlea</dc:creator>
  <cp:lastModifiedBy>Mark Dunlea</cp:lastModifiedBy>
  <cp:revision>29</cp:revision>
  <dcterms:created xsi:type="dcterms:W3CDTF">2018-04-14T04:05:28Z</dcterms:created>
  <dcterms:modified xsi:type="dcterms:W3CDTF">2024-04-09T14:06:04Z</dcterms:modified>
</cp:coreProperties>
</file>