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29"/>
  </p:notesMasterIdLst>
  <p:sldIdLst>
    <p:sldId id="257" r:id="rId3"/>
    <p:sldId id="428" r:id="rId4"/>
    <p:sldId id="352" r:id="rId5"/>
    <p:sldId id="431" r:id="rId6"/>
    <p:sldId id="434" r:id="rId7"/>
    <p:sldId id="436" r:id="rId8"/>
    <p:sldId id="435" r:id="rId9"/>
    <p:sldId id="433" r:id="rId10"/>
    <p:sldId id="415" r:id="rId11"/>
    <p:sldId id="325" r:id="rId12"/>
    <p:sldId id="374" r:id="rId13"/>
    <p:sldId id="347" r:id="rId14"/>
    <p:sldId id="356" r:id="rId15"/>
    <p:sldId id="355" r:id="rId16"/>
    <p:sldId id="375" r:id="rId17"/>
    <p:sldId id="366" r:id="rId18"/>
    <p:sldId id="358" r:id="rId19"/>
    <p:sldId id="338" r:id="rId20"/>
    <p:sldId id="359" r:id="rId21"/>
    <p:sldId id="327" r:id="rId22"/>
    <p:sldId id="339" r:id="rId23"/>
    <p:sldId id="364" r:id="rId24"/>
    <p:sldId id="329" r:id="rId25"/>
    <p:sldId id="393" r:id="rId26"/>
    <p:sldId id="394" r:id="rId27"/>
    <p:sldId id="39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26" y="82"/>
      </p:cViewPr>
      <p:guideLst>
        <p:guide orient="horz" pos="2160"/>
        <p:guide pos="2880"/>
      </p:guideLst>
    </p:cSldViewPr>
  </p:slideViewPr>
  <p:notesTextViewPr>
    <p:cViewPr>
      <p:scale>
        <a:sx n="1" d="1"/>
        <a:sy n="1" d="1"/>
      </p:scale>
      <p:origin x="0" y="0"/>
    </p:cViewPr>
  </p:notesTextViewPr>
  <p:sorterViewPr>
    <p:cViewPr>
      <p:scale>
        <a:sx n="130" d="100"/>
        <a:sy n="130" d="100"/>
      </p:scale>
      <p:origin x="0" y="10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024AF-3A34-466E-94D9-0398767BB3BB}" type="datetimeFigureOut">
              <a:rPr lang="en-US"/>
              <a:pPr>
                <a:defRPr/>
              </a:pPr>
              <a:t>4/17/2015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DF81C28-864D-49AF-A6E9-A4E5D8C4F3FA}" type="slidenum">
              <a:rPr lang="en-US"/>
              <a:pPr>
                <a:defRPr/>
              </a:pPr>
              <a:t>‹#›</a:t>
            </a:fld>
            <a:endParaRPr lang="en-US"/>
          </a:p>
        </p:txBody>
      </p:sp>
    </p:spTree>
    <p:extLst>
      <p:ext uri="{BB962C8B-B14F-4D97-AF65-F5344CB8AC3E}">
        <p14:creationId xmlns:p14="http://schemas.microsoft.com/office/powerpoint/2010/main" val="450020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E8D281-5568-443D-B154-3A539B1DF09D}" type="slidenum">
              <a:rPr lang="en-US" altLang="en-US" smtClean="0">
                <a:latin typeface="Times"/>
              </a:rPr>
              <a:pPr fontAlgn="base">
                <a:spcBef>
                  <a:spcPct val="0"/>
                </a:spcBef>
                <a:spcAft>
                  <a:spcPct val="0"/>
                </a:spcAft>
                <a:defRPr/>
              </a:pPr>
              <a:t>1</a:t>
            </a:fld>
            <a:endParaRPr lang="en-US" altLang="en-US" smtClean="0">
              <a:latin typeface="Times"/>
            </a:endParaRPr>
          </a:p>
        </p:txBody>
      </p:sp>
      <p:sp>
        <p:nvSpPr>
          <p:cNvPr id="6553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Times"/>
            </a:endParaRPr>
          </a:p>
        </p:txBody>
      </p:sp>
    </p:spTree>
    <p:extLst>
      <p:ext uri="{BB962C8B-B14F-4D97-AF65-F5344CB8AC3E}">
        <p14:creationId xmlns:p14="http://schemas.microsoft.com/office/powerpoint/2010/main" val="135000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E423BB4-DA2E-4573-94B6-58513EB0B25B}" type="slidenum">
              <a:rPr lang="en-US" altLang="en-US" smtClean="0">
                <a:latin typeface="Times"/>
              </a:rPr>
              <a:pPr fontAlgn="base">
                <a:spcBef>
                  <a:spcPct val="0"/>
                </a:spcBef>
                <a:spcAft>
                  <a:spcPct val="0"/>
                </a:spcAft>
                <a:defRPr/>
              </a:pPr>
              <a:t>3</a:t>
            </a:fld>
            <a:endParaRPr lang="en-US" altLang="en-US" smtClean="0">
              <a:latin typeface="Times"/>
            </a:endParaRPr>
          </a:p>
        </p:txBody>
      </p:sp>
      <p:sp>
        <p:nvSpPr>
          <p:cNvPr id="665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65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latin typeface="Times"/>
            </a:endParaRPr>
          </a:p>
        </p:txBody>
      </p:sp>
    </p:spTree>
    <p:extLst>
      <p:ext uri="{BB962C8B-B14F-4D97-AF65-F5344CB8AC3E}">
        <p14:creationId xmlns:p14="http://schemas.microsoft.com/office/powerpoint/2010/main" val="270138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an energy emergency and it will intensify and worsen without serious intervention.</a:t>
            </a:r>
          </a:p>
          <a:p>
            <a:endParaRPr lang="en-US" baseline="0" dirty="0" smtClean="0"/>
          </a:p>
          <a:p>
            <a:r>
              <a:rPr lang="en-US" baseline="0" dirty="0" smtClean="0"/>
              <a:t>The emergency consists of four main parts – the 3 risings – rising fossil fuel demand, rising GHG emissions, and rising pollution.</a:t>
            </a:r>
          </a:p>
          <a:p>
            <a:endParaRPr lang="en-US" baseline="0" dirty="0" smtClean="0"/>
          </a:p>
          <a:p>
            <a:r>
              <a:rPr lang="en-US" baseline="0" dirty="0" smtClean="0"/>
              <a:t>I’ll spend most of my time speaking to these three risings but the energy emergency consists of 3 other components:</a:t>
            </a:r>
          </a:p>
          <a:p>
            <a:endParaRPr lang="en-US" baseline="0" dirty="0" smtClean="0"/>
          </a:p>
          <a:p>
            <a:r>
              <a:rPr lang="en-US" baseline="0" dirty="0" smtClean="0"/>
              <a:t>Fossil fuel corporations are growing more and more powerful, making it harder to democratically control the energy system and realize an energy system that is equitable, sustainable, low-carbon and strengthens workers’ rights and unions.</a:t>
            </a:r>
          </a:p>
          <a:p>
            <a:endParaRPr lang="en-US" baseline="0" dirty="0" smtClean="0"/>
          </a:p>
          <a:p>
            <a:r>
              <a:rPr lang="en-US" baseline="0" dirty="0" smtClean="0"/>
              <a:t>#3, attacks on workers and unions have intensified, both within the energy sector and outside of it as fossil fuel companies flex their muscles to shift the entire political landscape.</a:t>
            </a:r>
          </a:p>
          <a:p>
            <a:endParaRPr lang="en-US" baseline="0" dirty="0" smtClean="0"/>
          </a:p>
          <a:p>
            <a:r>
              <a:rPr lang="en-US" baseline="0" dirty="0" smtClean="0"/>
              <a:t>#4, more energy coming into the global energy system has not met more people have access to electricity. Energy poverty is negatively impacting the health and quality of life for billions of people around the planet.</a:t>
            </a:r>
            <a:endParaRPr lang="en-US" dirty="0"/>
          </a:p>
        </p:txBody>
      </p:sp>
      <p:sp>
        <p:nvSpPr>
          <p:cNvPr id="4" name="Slide Number Placeholder 3"/>
          <p:cNvSpPr>
            <a:spLocks noGrp="1"/>
          </p:cNvSpPr>
          <p:nvPr>
            <p:ph type="sldNum" sz="quarter" idx="10"/>
          </p:nvPr>
        </p:nvSpPr>
        <p:spPr/>
        <p:txBody>
          <a:bodyPr/>
          <a:lstStyle/>
          <a:p>
            <a:fld id="{E579A24F-013C-5940-BB0B-267E2096A49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6232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current political consensus, as captured in the UN climate negotiations process, is that average global warming needs to stay below 2 degrees to avoid the worst impacts of climate change.</a:t>
            </a:r>
          </a:p>
          <a:p>
            <a:endParaRPr lang="en-US" baseline="0" dirty="0" smtClean="0"/>
          </a:p>
          <a:p>
            <a:r>
              <a:rPr lang="en-US" baseline="0" dirty="0" smtClean="0"/>
              <a:t>However, the scientific consensus is that the global average temperature cannot increase more than 1.5 degrees and the concentration of CO2 in the atmosphere needs to get down below 350 PPM, or we may hit irreversible climate tipping points.</a:t>
            </a:r>
          </a:p>
          <a:p>
            <a:endParaRPr lang="en-US" baseline="0" dirty="0" smtClean="0"/>
          </a:p>
          <a:p>
            <a:r>
              <a:rPr lang="en-US" baseline="0" dirty="0" smtClean="0"/>
              <a:t>The concentration of CO2 in the atmosphere currently is 392PPM, so we need to significantly reduce CO2 emissions to reach the 350 target.</a:t>
            </a:r>
          </a:p>
          <a:p>
            <a:endParaRPr lang="en-US" baseline="0" dirty="0" smtClean="0"/>
          </a:p>
          <a:p>
            <a:r>
              <a:rPr lang="en-US" baseline="0" dirty="0" smtClean="0"/>
              <a:t>As you can see from this picture, an international grassroots movement has emerged to demand countries commit to the 350PPM target.</a:t>
            </a:r>
            <a:endParaRPr lang="en-US" dirty="0"/>
          </a:p>
        </p:txBody>
      </p:sp>
      <p:sp>
        <p:nvSpPr>
          <p:cNvPr id="4" name="Slide Number Placeholder 3"/>
          <p:cNvSpPr>
            <a:spLocks noGrp="1"/>
          </p:cNvSpPr>
          <p:nvPr>
            <p:ph type="sldNum" sz="quarter" idx="10"/>
          </p:nvPr>
        </p:nvSpPr>
        <p:spPr/>
        <p:txBody>
          <a:bodyPr/>
          <a:lstStyle/>
          <a:p>
            <a:fld id="{E579A24F-013C-5940-BB0B-267E2096A49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4174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4" name="Shape 21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latin typeface="Calibri"/>
                <a:ea typeface="Calibri"/>
                <a:cs typeface="Calibri"/>
                <a:sym typeface="Calibri"/>
              </a:rPr>
              <a:t>Refer back to the Syria example</a:t>
            </a:r>
          </a:p>
        </p:txBody>
      </p:sp>
    </p:spTree>
    <p:extLst>
      <p:ext uri="{BB962C8B-B14F-4D97-AF65-F5344CB8AC3E}">
        <p14:creationId xmlns:p14="http://schemas.microsoft.com/office/powerpoint/2010/main" val="20296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induced CO2</a:t>
            </a:r>
            <a:r>
              <a:rPr lang="en-US" baseline="0" dirty="0" smtClean="0"/>
              <a:t> emissions have already raised the average global temperature by 0.8 degrees </a:t>
            </a:r>
            <a:r>
              <a:rPr lang="en-US" baseline="0" dirty="0" err="1" smtClean="0"/>
              <a:t>celsius</a:t>
            </a:r>
            <a:r>
              <a:rPr lang="en-US" baseline="0" dirty="0" smtClean="0"/>
              <a:t>.</a:t>
            </a:r>
          </a:p>
          <a:p>
            <a:endParaRPr lang="en-US" baseline="0" dirty="0" smtClean="0"/>
          </a:p>
          <a:p>
            <a:r>
              <a:rPr lang="en-US" baseline="0" dirty="0" smtClean="0"/>
              <a:t>The impact of this amount of warming has been far worse than scientists expected, reinforcing that we need to take immediate action to dramatically reduce emissions.</a:t>
            </a:r>
            <a:endParaRPr lang="en-US" dirty="0" smtClean="0"/>
          </a:p>
          <a:p>
            <a:endParaRPr lang="en-US" dirty="0" smtClean="0"/>
          </a:p>
          <a:p>
            <a:r>
              <a:rPr lang="en-US" dirty="0" smtClean="0"/>
              <a:t>One-third of the Arctic’s summer sea ice is gone. </a:t>
            </a:r>
          </a:p>
          <a:p>
            <a:endParaRPr lang="en-US" dirty="0" smtClean="0"/>
          </a:p>
          <a:p>
            <a:r>
              <a:rPr lang="en-US" dirty="0" smtClean="0"/>
              <a:t>Climate change has caused 90% of mountain glaciers to visibly retreat, and under a business-as-usual scenario, they could be completely gone by 2100. </a:t>
            </a:r>
          </a:p>
          <a:p>
            <a:endParaRPr lang="en-US" dirty="0" smtClean="0"/>
          </a:p>
          <a:p>
            <a:r>
              <a:rPr lang="en-US" dirty="0" smtClean="0"/>
              <a:t>The deflation and retreat of glaciers will lead to more and more floods and water scarcity, as it has already done in parts of the world like Bolivia and Peru. </a:t>
            </a:r>
          </a:p>
          <a:p>
            <a:endParaRPr lang="en-US" dirty="0" smtClean="0"/>
          </a:p>
          <a:p>
            <a:r>
              <a:rPr lang="en-US" dirty="0" smtClean="0"/>
              <a:t>Ocean’s are 30% more acidic,</a:t>
            </a:r>
            <a:r>
              <a:rPr lang="en-US" baseline="0" dirty="0" smtClean="0"/>
              <a:t> as they try to absorb carbon, and this is threatening to collapse marine ecosystems.</a:t>
            </a:r>
            <a:endParaRPr lang="en-US" dirty="0" smtClean="0"/>
          </a:p>
          <a:p>
            <a:endParaRPr lang="en-US" dirty="0" smtClean="0"/>
          </a:p>
          <a:p>
            <a:r>
              <a:rPr lang="en-US" dirty="0" smtClean="0"/>
              <a:t>In order to stay within a tolerable climate range, 40% of wild plants and animals have relocated  Other have no place to go.</a:t>
            </a:r>
          </a:p>
          <a:p>
            <a:endParaRPr lang="en-US" dirty="0" smtClean="0"/>
          </a:p>
          <a:p>
            <a:r>
              <a:rPr lang="en-US" dirty="0" smtClean="0"/>
              <a:t>Extreme weather events, like flooding,</a:t>
            </a:r>
            <a:r>
              <a:rPr lang="en-US" baseline="0" dirty="0" smtClean="0"/>
              <a:t> droughts, fires, tsunamis, are now a daily occurrence around the globe.</a:t>
            </a:r>
            <a:endParaRPr lang="en-US" dirty="0" smtClean="0"/>
          </a:p>
          <a:p>
            <a:endParaRPr lang="en-US" dirty="0" smtClean="0"/>
          </a:p>
          <a:p>
            <a:r>
              <a:rPr lang="en-US" dirty="0" smtClean="0"/>
              <a:t>And</a:t>
            </a:r>
            <a:r>
              <a:rPr lang="en-US" baseline="0" dirty="0" smtClean="0"/>
              <a:t> it’s the</a:t>
            </a:r>
            <a:r>
              <a:rPr lang="en-US" dirty="0" smtClean="0"/>
              <a:t> working class, people of color, women, immigrants and others marginalized by the current</a:t>
            </a:r>
            <a:r>
              <a:rPr lang="en-US" baseline="0" dirty="0" smtClean="0"/>
              <a:t> political-economic </a:t>
            </a:r>
            <a:r>
              <a:rPr lang="en-US" dirty="0" smtClean="0"/>
              <a:t>system</a:t>
            </a:r>
            <a:r>
              <a:rPr lang="en-US" baseline="0" dirty="0" smtClean="0"/>
              <a:t> that </a:t>
            </a:r>
            <a:r>
              <a:rPr lang="en-US" dirty="0" smtClean="0"/>
              <a:t>are disproportionately impacted by climate</a:t>
            </a:r>
            <a:r>
              <a:rPr lang="en-US" baseline="0" dirty="0" smtClean="0"/>
              <a:t> change.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579A24F-013C-5940-BB0B-267E2096A498}" type="slidenum">
              <a:rPr lang="en-US" smtClean="0"/>
              <a:t>7</a:t>
            </a:fld>
            <a:endParaRPr lang="en-US"/>
          </a:p>
        </p:txBody>
      </p:sp>
    </p:spTree>
    <p:extLst>
      <p:ext uri="{BB962C8B-B14F-4D97-AF65-F5344CB8AC3E}">
        <p14:creationId xmlns:p14="http://schemas.microsoft.com/office/powerpoint/2010/main" val="176977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are fossil fuel corporations</a:t>
            </a:r>
            <a:r>
              <a:rPr lang="en-US" baseline="0" dirty="0" smtClean="0"/>
              <a:t> investing billions in fossil fuel expansion, they are pursuing an “extreme energy” agenda.</a:t>
            </a:r>
          </a:p>
          <a:p>
            <a:endParaRPr lang="en-US" baseline="0" dirty="0" smtClean="0"/>
          </a:p>
          <a:p>
            <a:r>
              <a:rPr lang="en-US" baseline="0" dirty="0" smtClean="0"/>
              <a:t>Higher costs of energy, greater profits, new technologies and diminishing sources of easy to reach fossil fuels, has led fossil fuel corporations to pursue energy extraction processes that are far riskier for the workers doing the work, the communities that live nearby and for the environment.</a:t>
            </a:r>
          </a:p>
          <a:p>
            <a:endParaRPr lang="en-US" baseline="0" dirty="0" smtClean="0"/>
          </a:p>
          <a:p>
            <a:r>
              <a:rPr lang="en-US" baseline="0" dirty="0" smtClean="0"/>
              <a:t>This agenda includes getting tar sands oil, </a:t>
            </a:r>
            <a:r>
              <a:rPr lang="en-US" baseline="0" dirty="0" err="1" smtClean="0"/>
              <a:t>hydraullic</a:t>
            </a:r>
            <a:r>
              <a:rPr lang="en-US" baseline="0" dirty="0" smtClean="0"/>
              <a:t> fracturing, or </a:t>
            </a:r>
            <a:r>
              <a:rPr lang="en-US" baseline="0" dirty="0" err="1" smtClean="0"/>
              <a:t>fracking</a:t>
            </a:r>
            <a:r>
              <a:rPr lang="en-US" baseline="0" dirty="0" smtClean="0"/>
              <a:t>, for shale gas, mountaintop removal and surface coal mining and deep sea and Artic oil drilling.</a:t>
            </a:r>
            <a:endParaRPr lang="en-US" dirty="0"/>
          </a:p>
        </p:txBody>
      </p:sp>
      <p:sp>
        <p:nvSpPr>
          <p:cNvPr id="4" name="Slide Number Placeholder 3"/>
          <p:cNvSpPr>
            <a:spLocks noGrp="1"/>
          </p:cNvSpPr>
          <p:nvPr>
            <p:ph type="sldNum" sz="quarter" idx="10"/>
          </p:nvPr>
        </p:nvSpPr>
        <p:spPr/>
        <p:txBody>
          <a:bodyPr/>
          <a:lstStyle/>
          <a:p>
            <a:fld id="{E579A24F-013C-5940-BB0B-267E2096A49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8520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75C0B4-DC98-4A86-8AE9-CDD0310E4A08}" type="slidenum">
              <a:rPr lang="en-US" altLang="en-US" smtClean="0">
                <a:latin typeface="Times"/>
              </a:rPr>
              <a:pPr fontAlgn="base">
                <a:spcBef>
                  <a:spcPct val="0"/>
                </a:spcBef>
                <a:spcAft>
                  <a:spcPct val="0"/>
                </a:spcAft>
                <a:defRPr/>
              </a:pPr>
              <a:t>17</a:t>
            </a:fld>
            <a:endParaRPr lang="en-US" altLang="en-US" smtClean="0">
              <a:latin typeface="Times"/>
            </a:endParaRPr>
          </a:p>
        </p:txBody>
      </p:sp>
      <p:sp>
        <p:nvSpPr>
          <p:cNvPr id="686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latin typeface="Times"/>
            </a:endParaRPr>
          </a:p>
        </p:txBody>
      </p:sp>
    </p:spTree>
    <p:extLst>
      <p:ext uri="{BB962C8B-B14F-4D97-AF65-F5344CB8AC3E}">
        <p14:creationId xmlns:p14="http://schemas.microsoft.com/office/powerpoint/2010/main" val="301532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0949B7B-0ABA-4552-8D53-8CF1EE475304}" type="slidenum">
              <a:rPr lang="en-US" altLang="en-US" smtClean="0"/>
              <a:pPr fontAlgn="base">
                <a:spcBef>
                  <a:spcPct val="0"/>
                </a:spcBef>
                <a:spcAft>
                  <a:spcPct val="0"/>
                </a:spcAft>
                <a:defRPr/>
              </a:pPr>
              <a:t>22</a:t>
            </a:fld>
            <a:endParaRPr lang="en-US" altLang="en-US" smtClean="0"/>
          </a:p>
        </p:txBody>
      </p:sp>
      <p:sp>
        <p:nvSpPr>
          <p:cNvPr id="696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96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latin typeface="Times"/>
              <a:ea typeface="MS PGothic" pitchFamily="34" charset="-128"/>
            </a:endParaRPr>
          </a:p>
        </p:txBody>
      </p:sp>
    </p:spTree>
    <p:extLst>
      <p:ext uri="{BB962C8B-B14F-4D97-AF65-F5344CB8AC3E}">
        <p14:creationId xmlns:p14="http://schemas.microsoft.com/office/powerpoint/2010/main" val="357183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2DBC03-2CCE-4C25-B743-995B7AFDFD6D}" type="datetime1">
              <a:rPr lang="en-US"/>
              <a:pPr>
                <a:defRPr/>
              </a:pPr>
              <a:t>4/17/2015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819E4-0C98-4BA5-8196-F629F9F127A3}" type="slidenum">
              <a:rPr lang="en-US"/>
              <a:pPr>
                <a:defRPr/>
              </a:pPr>
              <a:t>‹#›</a:t>
            </a:fld>
            <a:endParaRPr lang="en-US"/>
          </a:p>
        </p:txBody>
      </p:sp>
    </p:spTree>
    <p:extLst>
      <p:ext uri="{BB962C8B-B14F-4D97-AF65-F5344CB8AC3E}">
        <p14:creationId xmlns:p14="http://schemas.microsoft.com/office/powerpoint/2010/main" val="425364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69AE83-C38D-46DB-A345-647ED7581701}" type="datetime1">
              <a:rPr lang="en-US"/>
              <a:pPr>
                <a:defRPr/>
              </a:pPr>
              <a:t>4/17/2015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2295BE-C24B-457C-9ACA-00226FABB83B}" type="slidenum">
              <a:rPr lang="en-US"/>
              <a:pPr>
                <a:defRPr/>
              </a:pPr>
              <a:t>‹#›</a:t>
            </a:fld>
            <a:endParaRPr lang="en-US"/>
          </a:p>
        </p:txBody>
      </p:sp>
    </p:spTree>
    <p:extLst>
      <p:ext uri="{BB962C8B-B14F-4D97-AF65-F5344CB8AC3E}">
        <p14:creationId xmlns:p14="http://schemas.microsoft.com/office/powerpoint/2010/main" val="149236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5A8331-E61C-45EA-B1EB-8CC3EF98BE95}" type="datetime1">
              <a:rPr lang="en-US"/>
              <a:pPr>
                <a:defRPr/>
              </a:pPr>
              <a:t>4/17/2015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E0F3B-683D-4F8A-83A8-58C1012C0C09}" type="slidenum">
              <a:rPr lang="en-US"/>
              <a:pPr>
                <a:defRPr/>
              </a:pPr>
              <a:t>‹#›</a:t>
            </a:fld>
            <a:endParaRPr lang="en-US"/>
          </a:p>
        </p:txBody>
      </p:sp>
    </p:spTree>
    <p:extLst>
      <p:ext uri="{BB962C8B-B14F-4D97-AF65-F5344CB8AC3E}">
        <p14:creationId xmlns:p14="http://schemas.microsoft.com/office/powerpoint/2010/main" val="817965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mp; Bulle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257424" y="1063228"/>
            <a:ext cx="4629150" cy="857249"/>
          </a:xfrm>
          <a:prstGeom prst="rect">
            <a:avLst/>
          </a:prstGeom>
          <a:noFill/>
          <a:ln>
            <a:noFill/>
          </a:ln>
        </p:spPr>
        <p:txBody>
          <a:bodyPr lIns="34275" tIns="34275" rIns="34275" bIns="34275" anchor="ctr" anchorCtr="0"/>
          <a:lstStyle>
            <a:lvl1pPr algn="ctr" rtl="0">
              <a:spcBef>
                <a:spcPts val="0"/>
              </a:spcBef>
              <a:defRPr/>
            </a:lvl1pPr>
            <a:lvl2pPr indent="88900" algn="ctr" rtl="0">
              <a:spcBef>
                <a:spcPts val="0"/>
              </a:spcBef>
              <a:defRPr/>
            </a:lvl2pPr>
            <a:lvl3pPr indent="177800" algn="ctr" rtl="0">
              <a:spcBef>
                <a:spcPts val="0"/>
              </a:spcBef>
              <a:defRPr/>
            </a:lvl3pPr>
            <a:lvl4pPr indent="254000" algn="ctr" rtl="0">
              <a:spcBef>
                <a:spcPts val="0"/>
              </a:spcBef>
              <a:defRPr/>
            </a:lvl4pPr>
            <a:lvl5pPr indent="342900" algn="ctr" rtl="0">
              <a:spcBef>
                <a:spcPts val="0"/>
              </a:spcBef>
              <a:defRPr/>
            </a:lvl5pPr>
            <a:lvl6pPr indent="431800" algn="ctr" rtl="0">
              <a:spcBef>
                <a:spcPts val="0"/>
              </a:spcBef>
              <a:defRPr/>
            </a:lvl6pPr>
            <a:lvl7pPr indent="520700" algn="ctr" rtl="0">
              <a:spcBef>
                <a:spcPts val="0"/>
              </a:spcBef>
              <a:defRPr/>
            </a:lvl7pPr>
            <a:lvl8pPr indent="596900" algn="ctr" rtl="0">
              <a:spcBef>
                <a:spcPts val="0"/>
              </a:spcBef>
              <a:defRPr/>
            </a:lvl8pPr>
            <a:lvl9pPr indent="685800" algn="ctr" rtl="0">
              <a:spcBef>
                <a:spcPts val="0"/>
              </a:spcBef>
              <a:defRPr/>
            </a:lvl9pPr>
          </a:lstStyle>
          <a:p>
            <a:endParaRPr/>
          </a:p>
        </p:txBody>
      </p:sp>
      <p:sp>
        <p:nvSpPr>
          <p:cNvPr id="35" name="Shape 35"/>
          <p:cNvSpPr txBox="1">
            <a:spLocks noGrp="1"/>
          </p:cNvSpPr>
          <p:nvPr>
            <p:ph type="body" idx="1"/>
          </p:nvPr>
        </p:nvSpPr>
        <p:spPr>
          <a:xfrm>
            <a:off x="2257424" y="2057401"/>
            <a:ext cx="4629150" cy="3394472"/>
          </a:xfrm>
          <a:prstGeom prst="rect">
            <a:avLst/>
          </a:prstGeom>
          <a:noFill/>
          <a:ln>
            <a:noFill/>
          </a:ln>
        </p:spPr>
        <p:txBody>
          <a:bodyPr lIns="34275" tIns="34275" rIns="34275" bIns="34275" anchor="t" anchorCtr="0"/>
          <a:lstStyle>
            <a:lvl1pPr rtl="0">
              <a:spcBef>
                <a:spcPts val="0"/>
              </a:spcBef>
              <a:defRPr/>
            </a:lvl1pPr>
            <a:lvl2pPr marL="368300" indent="-76200" rtl="0">
              <a:spcBef>
                <a:spcPts val="200"/>
              </a:spcBef>
              <a:buFont typeface="Arial Narrow"/>
              <a:buChar char="–"/>
              <a:defRPr/>
            </a:lvl2pPr>
            <a:lvl3pPr marL="495300" indent="-152400" rtl="0">
              <a:spcBef>
                <a:spcPts val="200"/>
              </a:spcBef>
              <a:defRPr/>
            </a:lvl3pPr>
            <a:lvl4pPr marL="673100" indent="-76200" rtl="0">
              <a:spcBef>
                <a:spcPts val="200"/>
              </a:spcBef>
              <a:buFont typeface="Arial Narrow"/>
              <a:buChar char="–"/>
              <a:defRPr/>
            </a:lvl4pPr>
            <a:lvl5pPr marL="838200" indent="-76200" rtl="0">
              <a:spcBef>
                <a:spcPts val="200"/>
              </a:spcBef>
              <a:buFont typeface="Arial Narrow"/>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5001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46049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047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48512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7313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1743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7107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1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831ACB-01E7-4424-81B3-5301839D4356}" type="datetime1">
              <a:rPr lang="en-US"/>
              <a:pPr>
                <a:defRPr/>
              </a:pPr>
              <a:t>4/17/2015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0B313-57C6-42BC-A56B-1DC7645124A2}" type="slidenum">
              <a:rPr lang="en-US"/>
              <a:pPr>
                <a:defRPr/>
              </a:pPr>
              <a:t>‹#›</a:t>
            </a:fld>
            <a:endParaRPr lang="en-US"/>
          </a:p>
        </p:txBody>
      </p:sp>
    </p:spTree>
    <p:extLst>
      <p:ext uri="{BB962C8B-B14F-4D97-AF65-F5344CB8AC3E}">
        <p14:creationId xmlns:p14="http://schemas.microsoft.com/office/powerpoint/2010/main" val="3514797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232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6656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E4A34AC0-3D58-1742-A1F2-D324C8E51D41}" type="datetimeFigureOut">
              <a:rPr lang="en-US" smtClean="0">
                <a:solidFill>
                  <a:prstClr val="white"/>
                </a:solidFill>
                <a:latin typeface="Calibri"/>
                <a:cs typeface="+mn-cs"/>
              </a:rPr>
              <a:pPr defTabSz="457200" fontAlgn="auto">
                <a:spcBef>
                  <a:spcPts val="0"/>
                </a:spcBef>
                <a:spcAft>
                  <a:spcPts val="0"/>
                </a:spcAft>
              </a:pPr>
              <a:t>4/17/2015</a:t>
            </a:fld>
            <a:endParaRPr lang="en-US">
              <a:solidFill>
                <a:prstClr val="white"/>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white"/>
              </a:solidFill>
              <a:latin typeface="Calibri"/>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2B359C7E-04A3-4B48-8975-4AE765D7DB9F}" type="slidenum">
              <a:rPr lang="en-US" smtClean="0">
                <a:solidFill>
                  <a:prstClr val="white"/>
                </a:solidFill>
                <a:latin typeface="Calibri"/>
                <a:cs typeface="+mn-cs"/>
              </a:rPr>
              <a:pPr defTabSz="457200" fontAlgn="auto">
                <a:spcBef>
                  <a:spcPts val="0"/>
                </a:spcBef>
                <a:spcAft>
                  <a:spcPts val="0"/>
                </a:spcAft>
              </a:pPr>
              <a:t>‹#›</a:t>
            </a:fld>
            <a:endParaRPr lang="en-US">
              <a:solidFill>
                <a:prstClr val="white"/>
              </a:solidFill>
              <a:latin typeface="Calibri"/>
              <a:cs typeface="+mn-cs"/>
            </a:endParaRPr>
          </a:p>
        </p:txBody>
      </p:sp>
    </p:spTree>
    <p:extLst>
      <p:ext uri="{BB962C8B-B14F-4D97-AF65-F5344CB8AC3E}">
        <p14:creationId xmlns:p14="http://schemas.microsoft.com/office/powerpoint/2010/main" val="1197577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E4A34AC0-3D58-1742-A1F2-D324C8E51D41}" type="datetimeFigureOut">
              <a:rPr lang="en-US" smtClean="0">
                <a:solidFill>
                  <a:prstClr val="white"/>
                </a:solidFill>
                <a:latin typeface="Calibri"/>
                <a:cs typeface="+mn-cs"/>
              </a:rPr>
              <a:pPr defTabSz="457200" fontAlgn="auto">
                <a:spcBef>
                  <a:spcPts val="0"/>
                </a:spcBef>
                <a:spcAft>
                  <a:spcPts val="0"/>
                </a:spcAft>
              </a:pPr>
              <a:t>4/17/2015</a:t>
            </a:fld>
            <a:endParaRPr lang="en-US">
              <a:solidFill>
                <a:prstClr val="white"/>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a:solidFill>
                <a:prstClr val="white"/>
              </a:solidFill>
              <a:latin typeface="Calibri"/>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2B359C7E-04A3-4B48-8975-4AE765D7DB9F}" type="slidenum">
              <a:rPr lang="en-US" smtClean="0">
                <a:solidFill>
                  <a:prstClr val="white"/>
                </a:solidFill>
                <a:latin typeface="Calibri"/>
                <a:cs typeface="+mn-cs"/>
              </a:rPr>
              <a:pPr defTabSz="457200" fontAlgn="auto">
                <a:spcBef>
                  <a:spcPts val="0"/>
                </a:spcBef>
                <a:spcAft>
                  <a:spcPts val="0"/>
                </a:spcAft>
              </a:pPr>
              <a:t>‹#›</a:t>
            </a:fld>
            <a:endParaRPr lang="en-US">
              <a:solidFill>
                <a:prstClr val="white"/>
              </a:solidFill>
              <a:latin typeface="Calibri"/>
              <a:cs typeface="+mn-cs"/>
            </a:endParaRPr>
          </a:p>
        </p:txBody>
      </p:sp>
    </p:spTree>
    <p:extLst>
      <p:ext uri="{BB962C8B-B14F-4D97-AF65-F5344CB8AC3E}">
        <p14:creationId xmlns:p14="http://schemas.microsoft.com/office/powerpoint/2010/main" val="247059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2927D9-04EC-4DAA-A121-1E82889D65BA}" type="datetime1">
              <a:rPr lang="en-US"/>
              <a:pPr>
                <a:defRPr/>
              </a:pPr>
              <a:t>4/17/2015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C17E19-4072-46CF-BFF7-5B6D1FE298FA}" type="slidenum">
              <a:rPr lang="en-US"/>
              <a:pPr>
                <a:defRPr/>
              </a:pPr>
              <a:t>‹#›</a:t>
            </a:fld>
            <a:endParaRPr lang="en-US"/>
          </a:p>
        </p:txBody>
      </p:sp>
    </p:spTree>
    <p:extLst>
      <p:ext uri="{BB962C8B-B14F-4D97-AF65-F5344CB8AC3E}">
        <p14:creationId xmlns:p14="http://schemas.microsoft.com/office/powerpoint/2010/main" val="29516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FA563F-D896-4F4E-B45F-33DE14599D2E}" type="datetime1">
              <a:rPr lang="en-US"/>
              <a:pPr>
                <a:defRPr/>
              </a:pPr>
              <a:t>4/17/2015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A9CD4A-CF43-4CF1-8854-39CA21011E07}" type="slidenum">
              <a:rPr lang="en-US"/>
              <a:pPr>
                <a:defRPr/>
              </a:pPr>
              <a:t>‹#›</a:t>
            </a:fld>
            <a:endParaRPr lang="en-US"/>
          </a:p>
        </p:txBody>
      </p:sp>
    </p:spTree>
    <p:extLst>
      <p:ext uri="{BB962C8B-B14F-4D97-AF65-F5344CB8AC3E}">
        <p14:creationId xmlns:p14="http://schemas.microsoft.com/office/powerpoint/2010/main" val="162690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AB3CA9-733B-4DC9-9D93-5A986AF63D75}" type="datetime1">
              <a:rPr lang="en-US"/>
              <a:pPr>
                <a:defRPr/>
              </a:pPr>
              <a:t>4/17/2015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171993-FA4A-4992-A4BE-B174FE7DDA34}" type="slidenum">
              <a:rPr lang="en-US"/>
              <a:pPr>
                <a:defRPr/>
              </a:pPr>
              <a:t>‹#›</a:t>
            </a:fld>
            <a:endParaRPr lang="en-US"/>
          </a:p>
        </p:txBody>
      </p:sp>
    </p:spTree>
    <p:extLst>
      <p:ext uri="{BB962C8B-B14F-4D97-AF65-F5344CB8AC3E}">
        <p14:creationId xmlns:p14="http://schemas.microsoft.com/office/powerpoint/2010/main" val="143572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80D057-D511-4920-AD4C-F1F53DE1D4ED}" type="datetime1">
              <a:rPr lang="en-US"/>
              <a:pPr>
                <a:defRPr/>
              </a:pPr>
              <a:t>4/17/2015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02A956-FB05-4AB3-846E-1E970479B8C8}" type="slidenum">
              <a:rPr lang="en-US"/>
              <a:pPr>
                <a:defRPr/>
              </a:pPr>
              <a:t>‹#›</a:t>
            </a:fld>
            <a:endParaRPr lang="en-US"/>
          </a:p>
        </p:txBody>
      </p:sp>
    </p:spTree>
    <p:extLst>
      <p:ext uri="{BB962C8B-B14F-4D97-AF65-F5344CB8AC3E}">
        <p14:creationId xmlns:p14="http://schemas.microsoft.com/office/powerpoint/2010/main" val="3239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625849-09D2-4D17-9F4E-2845554D30BD}" type="datetime1">
              <a:rPr lang="en-US"/>
              <a:pPr>
                <a:defRPr/>
              </a:pPr>
              <a:t>4/17/2015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7876F1-60F3-4D4B-9F05-FC4ADA9D1219}" type="slidenum">
              <a:rPr lang="en-US"/>
              <a:pPr>
                <a:defRPr/>
              </a:pPr>
              <a:t>‹#›</a:t>
            </a:fld>
            <a:endParaRPr lang="en-US"/>
          </a:p>
        </p:txBody>
      </p:sp>
    </p:spTree>
    <p:extLst>
      <p:ext uri="{BB962C8B-B14F-4D97-AF65-F5344CB8AC3E}">
        <p14:creationId xmlns:p14="http://schemas.microsoft.com/office/powerpoint/2010/main" val="291242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A90955-614E-4D37-8640-B5599D5131A8}" type="datetime1">
              <a:rPr lang="en-US"/>
              <a:pPr>
                <a:defRPr/>
              </a:pPr>
              <a:t>4/17/2015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95E148-53F1-4825-BFCE-BB0DC2911EFF}" type="slidenum">
              <a:rPr lang="en-US"/>
              <a:pPr>
                <a:defRPr/>
              </a:pPr>
              <a:t>‹#›</a:t>
            </a:fld>
            <a:endParaRPr lang="en-US"/>
          </a:p>
        </p:txBody>
      </p:sp>
    </p:spTree>
    <p:extLst>
      <p:ext uri="{BB962C8B-B14F-4D97-AF65-F5344CB8AC3E}">
        <p14:creationId xmlns:p14="http://schemas.microsoft.com/office/powerpoint/2010/main" val="329641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6F4002-90F1-409E-BEFC-8A82FE34373B}" type="datetime1">
              <a:rPr lang="en-US"/>
              <a:pPr>
                <a:defRPr/>
              </a:pPr>
              <a:t>4/17/2015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E0FF43-CAE7-4DB9-878B-61DA0C7E42A3}" type="slidenum">
              <a:rPr lang="en-US"/>
              <a:pPr>
                <a:defRPr/>
              </a:pPr>
              <a:t>‹#›</a:t>
            </a:fld>
            <a:endParaRPr lang="en-US"/>
          </a:p>
        </p:txBody>
      </p:sp>
    </p:spTree>
    <p:extLst>
      <p:ext uri="{BB962C8B-B14F-4D97-AF65-F5344CB8AC3E}">
        <p14:creationId xmlns:p14="http://schemas.microsoft.com/office/powerpoint/2010/main" val="66442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085F9D4-A259-4294-BB08-8866D0D902CE}" type="datetime1">
              <a:rPr lang="en-US"/>
              <a:pPr>
                <a:defRPr/>
              </a:pPr>
              <a:t>4/17/2015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0100D6-CFD8-4817-8163-57C08121CA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218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22094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81000" y="0"/>
            <a:ext cx="8131175" cy="2333625"/>
          </a:xfrm>
        </p:spPr>
        <p:txBody>
          <a:bodyPr rtlCol="0">
            <a:normAutofit/>
          </a:bodyPr>
          <a:lstStyle/>
          <a:p>
            <a:pPr eaLnBrk="1" fontAlgn="auto" hangingPunct="1">
              <a:spcAft>
                <a:spcPts val="0"/>
              </a:spcAft>
              <a:defRPr/>
            </a:pPr>
            <a:endParaRPr lang="en-US" sz="3200" b="1" u="sng" spc="-75" dirty="0">
              <a:solidFill>
                <a:srgbClr val="FFFFCC"/>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pPr>
              <a:defRPr/>
            </a:pPr>
            <a:fld id="{46AA806E-551F-441A-AC7F-38CE730F5AFA}" type="slidenum">
              <a:rPr lang="en-US"/>
              <a:pPr>
                <a:defRPr/>
              </a:pPr>
              <a:t>1</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6" y="0"/>
            <a:ext cx="9051474" cy="6858000"/>
          </a:xfrm>
          <a:prstGeom prst="rect">
            <a:avLst/>
          </a:prstGeom>
        </p:spPr>
      </p:pic>
      <p:sp>
        <p:nvSpPr>
          <p:cNvPr id="5" name="TextBox 4"/>
          <p:cNvSpPr txBox="1"/>
          <p:nvPr/>
        </p:nvSpPr>
        <p:spPr>
          <a:xfrm>
            <a:off x="1433016" y="5987018"/>
            <a:ext cx="6578220" cy="646331"/>
          </a:xfrm>
          <a:prstGeom prst="rect">
            <a:avLst/>
          </a:prstGeom>
          <a:noFill/>
        </p:spPr>
        <p:txBody>
          <a:bodyPr wrap="square" rtlCol="0">
            <a:spAutoFit/>
          </a:bodyPr>
          <a:lstStyle/>
          <a:p>
            <a:pPr algn="ctr"/>
            <a:r>
              <a:rPr lang="en-US" b="1" dirty="0" smtClean="0">
                <a:latin typeface="+mn-lt"/>
              </a:rPr>
              <a:t>Green Education and Legal Fund</a:t>
            </a:r>
            <a:br>
              <a:rPr lang="en-US" b="1" dirty="0" smtClean="0">
                <a:latin typeface="+mn-lt"/>
              </a:rPr>
            </a:br>
            <a:r>
              <a:rPr lang="en-US" b="1" dirty="0" smtClean="0">
                <a:latin typeface="+mn-lt"/>
              </a:rPr>
              <a:t>www.gelfny.org</a:t>
            </a:r>
            <a:endParaRPr lang="en-US"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8796555-64A0-4266-9BD1-8DF57EC5A140}" type="slidenum">
              <a:rPr lang="en-US"/>
              <a:pPr>
                <a:defRPr/>
              </a:pPr>
              <a:t>10</a:t>
            </a:fld>
            <a:endParaRPr lang="en-US"/>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48" y="0"/>
            <a:ext cx="7699375"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09B7223-6847-4A3C-8E79-B05AF8DA6568}" type="slidenum">
              <a:rPr lang="en-US"/>
              <a:pPr>
                <a:defRPr/>
              </a:pPr>
              <a:t>11</a:t>
            </a:fld>
            <a:endParaRPr lang="en-US"/>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8" y="722313"/>
            <a:ext cx="8550275"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28738" y="127000"/>
            <a:ext cx="5745484" cy="584775"/>
          </a:xfrm>
          <a:prstGeom prst="rect">
            <a:avLst/>
          </a:prstGeom>
          <a:noFill/>
        </p:spPr>
        <p:txBody>
          <a:bodyPr wrap="none">
            <a:spAutoFit/>
          </a:bodyPr>
          <a:lstStyle/>
          <a:p>
            <a:pPr fontAlgn="auto">
              <a:spcBef>
                <a:spcPts val="0"/>
              </a:spcBef>
              <a:spcAft>
                <a:spcPts val="0"/>
              </a:spcAft>
              <a:defRPr/>
            </a:pPr>
            <a:r>
              <a:rPr lang="en-US" sz="3200" dirty="0" smtClean="0">
                <a:solidFill>
                  <a:schemeClr val="tx2"/>
                </a:solidFill>
                <a:effectLst>
                  <a:outerShdw blurRad="38100" dist="38100" dir="2700000" algn="tl">
                    <a:srgbClr val="000000">
                      <a:alpha val="43137"/>
                    </a:srgbClr>
                  </a:outerShdw>
                </a:effectLst>
              </a:rPr>
              <a:t>Solutions Project Plan </a:t>
            </a:r>
            <a:r>
              <a:rPr lang="en-US" sz="3200" dirty="0">
                <a:solidFill>
                  <a:schemeClr val="tx2"/>
                </a:solidFill>
                <a:effectLst>
                  <a:outerShdw blurRad="38100" dist="38100" dir="2700000" algn="tl">
                    <a:srgbClr val="000000">
                      <a:alpha val="43137"/>
                    </a:srgbClr>
                  </a:outerShdw>
                </a:effectLst>
              </a:rPr>
              <a:t>for </a:t>
            </a:r>
            <a:r>
              <a:rPr lang="en-US" sz="3200" dirty="0" smtClean="0">
                <a:solidFill>
                  <a:schemeClr val="tx2"/>
                </a:solidFill>
                <a:effectLst>
                  <a:outerShdw blurRad="38100" dist="38100" dir="2700000" algn="tl">
                    <a:srgbClr val="000000">
                      <a:alpha val="43137"/>
                    </a:srgbClr>
                  </a:outerShdw>
                </a:effectLst>
              </a:rPr>
              <a:t>NYS</a:t>
            </a:r>
            <a:endParaRPr lang="en-US" sz="3200" dirty="0">
              <a:solidFill>
                <a:schemeClr val="tx2"/>
              </a:solidFill>
              <a:effectLst>
                <a:outerShdw blurRad="38100" dist="38100" dir="2700000" algn="tl">
                  <a:srgbClr val="000000">
                    <a:alpha val="43137"/>
                  </a:srgbClr>
                </a:outerShdw>
              </a:effectLst>
            </a:endParaRPr>
          </a:p>
        </p:txBody>
      </p:sp>
      <p:sp>
        <p:nvSpPr>
          <p:cNvPr id="23557" name="TextBox 5"/>
          <p:cNvSpPr txBox="1">
            <a:spLocks noChangeArrowheads="1"/>
          </p:cNvSpPr>
          <p:nvPr/>
        </p:nvSpPr>
        <p:spPr bwMode="auto">
          <a:xfrm>
            <a:off x="2338388" y="6262688"/>
            <a:ext cx="4425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Jacobson et al., </a:t>
            </a:r>
            <a:r>
              <a:rPr lang="en-US" altLang="en-US" sz="1800" i="1"/>
              <a:t>Energy Policy</a:t>
            </a:r>
            <a:r>
              <a:rPr lang="en-US" altLang="en-US" sz="1800"/>
              <a:t>, Feb. 2013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5B81A6-127F-4923-AD6C-3F11A7526E93}" type="slidenum">
              <a:rPr lang="en-US"/>
              <a:pPr>
                <a:defRPr/>
              </a:pPr>
              <a:t>12</a:t>
            </a:fld>
            <a:endParaRPr lang="en-US"/>
          </a:p>
        </p:txBody>
      </p:sp>
      <p:sp>
        <p:nvSpPr>
          <p:cNvPr id="6" name="TextBox 5"/>
          <p:cNvSpPr txBox="1"/>
          <p:nvPr/>
        </p:nvSpPr>
        <p:spPr>
          <a:xfrm>
            <a:off x="257087" y="0"/>
            <a:ext cx="8586966" cy="1569660"/>
          </a:xfrm>
          <a:prstGeom prst="rect">
            <a:avLst/>
          </a:prstGeom>
          <a:noFill/>
        </p:spPr>
        <p:txBody>
          <a:bodyPr wrap="none">
            <a:spAutoFit/>
          </a:bodyPr>
          <a:lstStyle/>
          <a:p>
            <a:pPr algn="ctr" eaLnBrk="0" fontAlgn="auto" hangingPunct="0">
              <a:spcBef>
                <a:spcPts val="0"/>
              </a:spcBef>
              <a:spcAft>
                <a:spcPts val="0"/>
              </a:spcAft>
              <a:tabLst>
                <a:tab pos="228600" algn="l"/>
              </a:tabLst>
              <a:defRPr/>
            </a:pPr>
            <a:r>
              <a:rPr lang="en-US" sz="3200" dirty="0" smtClean="0">
                <a:solidFill>
                  <a:srgbClr val="0070C0"/>
                </a:solidFill>
                <a:latin typeface="+mj-lt"/>
                <a:cs typeface="+mn-cs"/>
              </a:rPr>
              <a:t>Solutions Project </a:t>
            </a:r>
            <a:r>
              <a:rPr lang="en-US" sz="3200" dirty="0" smtClean="0">
                <a:solidFill>
                  <a:srgbClr val="0070C0"/>
                </a:solidFill>
                <a:latin typeface="+mj-lt"/>
                <a:cs typeface="Times New Roman" pitchFamily="18" charset="0"/>
              </a:rPr>
              <a:t>Convert NYS’s </a:t>
            </a:r>
            <a:r>
              <a:rPr lang="en-US" sz="3200" u="sng" dirty="0">
                <a:solidFill>
                  <a:srgbClr val="0070C0"/>
                </a:solidFill>
                <a:latin typeface="+mj-lt"/>
                <a:cs typeface="Times New Roman" pitchFamily="18" charset="0"/>
              </a:rPr>
              <a:t>All-Purpose</a:t>
            </a:r>
            <a:r>
              <a:rPr lang="en-US" sz="3200" dirty="0">
                <a:solidFill>
                  <a:srgbClr val="0070C0"/>
                </a:solidFill>
                <a:latin typeface="+mj-lt"/>
                <a:cs typeface="Times New Roman" pitchFamily="18" charset="0"/>
              </a:rPr>
              <a:t> </a:t>
            </a:r>
          </a:p>
          <a:p>
            <a:pPr algn="ctr" eaLnBrk="0" fontAlgn="auto" hangingPunct="0">
              <a:spcBef>
                <a:spcPts val="0"/>
              </a:spcBef>
              <a:spcAft>
                <a:spcPts val="0"/>
              </a:spcAft>
              <a:tabLst>
                <a:tab pos="228600" algn="l"/>
              </a:tabLst>
              <a:defRPr/>
            </a:pPr>
            <a:r>
              <a:rPr lang="en-US" sz="3200" dirty="0">
                <a:solidFill>
                  <a:srgbClr val="0070C0"/>
                </a:solidFill>
                <a:latin typeface="+mj-lt"/>
                <a:cs typeface="Times New Roman" pitchFamily="18" charset="0"/>
              </a:rPr>
              <a:t>Energy Infrastructure to One Derived Entirely from</a:t>
            </a:r>
          </a:p>
          <a:p>
            <a:pPr algn="ctr" eaLnBrk="0" fontAlgn="auto" hangingPunct="0">
              <a:spcBef>
                <a:spcPts val="0"/>
              </a:spcBef>
              <a:spcAft>
                <a:spcPts val="0"/>
              </a:spcAft>
              <a:tabLst>
                <a:tab pos="228600" algn="l"/>
              </a:tabLst>
              <a:defRPr/>
            </a:pPr>
            <a:r>
              <a:rPr lang="en-US" sz="3200" dirty="0">
                <a:solidFill>
                  <a:srgbClr val="0070C0"/>
                </a:solidFill>
                <a:latin typeface="+mj-lt"/>
                <a:cs typeface="Times New Roman" pitchFamily="18" charset="0"/>
              </a:rPr>
              <a:t> Wind, Water, and </a:t>
            </a:r>
            <a:r>
              <a:rPr lang="en-US" sz="3200" dirty="0" smtClean="0">
                <a:solidFill>
                  <a:srgbClr val="0070C0"/>
                </a:solidFill>
                <a:latin typeface="+mj-lt"/>
                <a:cs typeface="Times New Roman" pitchFamily="18" charset="0"/>
              </a:rPr>
              <a:t>Sunlight</a:t>
            </a:r>
            <a:endParaRPr lang="en-US" sz="3200" dirty="0">
              <a:solidFill>
                <a:srgbClr val="0070C0"/>
              </a:solidFill>
              <a:latin typeface="+mj-lt"/>
              <a:cs typeface="+mn-cs"/>
            </a:endParaRPr>
          </a:p>
        </p:txBody>
      </p:sp>
      <p:sp>
        <p:nvSpPr>
          <p:cNvPr id="12292" name="TextBox 8"/>
          <p:cNvSpPr txBox="1">
            <a:spLocks noChangeArrowheads="1"/>
          </p:cNvSpPr>
          <p:nvPr/>
        </p:nvSpPr>
        <p:spPr bwMode="auto">
          <a:xfrm>
            <a:off x="2438400" y="6324600"/>
            <a:ext cx="3898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Jacobson et al., </a:t>
            </a:r>
            <a:r>
              <a:rPr lang="en-US" altLang="en-US" sz="1800" i="1"/>
              <a:t>Energy Policy</a:t>
            </a:r>
            <a:r>
              <a:rPr lang="en-US" altLang="en-US" sz="1800"/>
              <a:t>, 2013</a:t>
            </a:r>
          </a:p>
        </p:txBody>
      </p:sp>
      <p:sp>
        <p:nvSpPr>
          <p:cNvPr id="12293" name="Rectangle 8"/>
          <p:cNvSpPr>
            <a:spLocks noChangeArrowheads="1"/>
          </p:cNvSpPr>
          <p:nvPr/>
        </p:nvSpPr>
        <p:spPr bwMode="auto">
          <a:xfrm>
            <a:off x="533400" y="16764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tabLst>
                <a:tab pos="228600" algn="l"/>
              </a:tabLst>
              <a:defRPr sz="3200">
                <a:solidFill>
                  <a:schemeClr val="tx1"/>
                </a:solidFill>
                <a:latin typeface="Calibri" pitchFamily="34" charset="0"/>
              </a:defRPr>
            </a:lvl1pPr>
            <a:lvl2pPr marL="742950" indent="-285750" eaLnBrk="0" hangingPunct="0">
              <a:spcBef>
                <a:spcPct val="20000"/>
              </a:spcBef>
              <a:buFont typeface="Arial" charset="0"/>
              <a:buChar char="–"/>
              <a:tabLst>
                <a:tab pos="228600" algn="l"/>
              </a:tabLst>
              <a:defRPr sz="2800">
                <a:solidFill>
                  <a:schemeClr val="tx1"/>
                </a:solidFill>
                <a:latin typeface="Calibri" pitchFamily="34" charset="0"/>
              </a:defRPr>
            </a:lvl2pPr>
            <a:lvl3pPr marL="1143000" indent="-228600" eaLnBrk="0" hangingPunct="0">
              <a:spcBef>
                <a:spcPct val="20000"/>
              </a:spcBef>
              <a:buFont typeface="Arial" charset="0"/>
              <a:buChar char="•"/>
              <a:tabLst>
                <a:tab pos="228600" algn="l"/>
              </a:tabLst>
              <a:defRPr sz="2400">
                <a:solidFill>
                  <a:schemeClr val="tx1"/>
                </a:solidFill>
                <a:latin typeface="Calibri" pitchFamily="34" charset="0"/>
              </a:defRPr>
            </a:lvl3pPr>
            <a:lvl4pPr marL="1600200" indent="-228600" eaLnBrk="0" hangingPunct="0">
              <a:spcBef>
                <a:spcPct val="20000"/>
              </a:spcBef>
              <a:buFont typeface="Arial" charset="0"/>
              <a:buChar char="–"/>
              <a:tabLst>
                <a:tab pos="228600" algn="l"/>
              </a:tabLst>
              <a:defRPr sz="2000">
                <a:solidFill>
                  <a:schemeClr val="tx1"/>
                </a:solidFill>
                <a:latin typeface="Calibri" pitchFamily="34" charset="0"/>
              </a:defRPr>
            </a:lvl4pPr>
            <a:lvl5pPr marL="2057400" indent="-228600" eaLnBrk="0" hangingPunct="0">
              <a:spcBef>
                <a:spcPct val="20000"/>
              </a:spcBef>
              <a:buFont typeface="Arial" charset="0"/>
              <a:buChar char="»"/>
              <a:tabLst>
                <a:tab pos="228600"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228600"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228600"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228600"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228600" algn="l"/>
              </a:tabLst>
              <a:defRPr sz="2000">
                <a:solidFill>
                  <a:schemeClr val="tx1"/>
                </a:solidFill>
                <a:latin typeface="Calibri" pitchFamily="34" charset="0"/>
              </a:defRPr>
            </a:lvl9pPr>
          </a:lstStyle>
          <a:p>
            <a:pPr>
              <a:spcBef>
                <a:spcPct val="0"/>
              </a:spcBef>
              <a:buFontTx/>
              <a:buNone/>
            </a:pPr>
            <a:r>
              <a:rPr lang="en-US" altLang="en-US" sz="1800" dirty="0">
                <a:solidFill>
                  <a:srgbClr val="000000"/>
                </a:solidFill>
                <a:latin typeface="Times"/>
                <a:cs typeface="Times New Roman" pitchFamily="18" charset="0"/>
              </a:rPr>
              <a:t>                 NYS</a:t>
            </a:r>
            <a:r>
              <a:rPr lang="en-US" altLang="en-US" sz="1800" dirty="0">
                <a:solidFill>
                  <a:srgbClr val="000000"/>
                </a:solidFill>
                <a:cs typeface="Times New Roman" pitchFamily="18" charset="0"/>
              </a:rPr>
              <a:t>’</a:t>
            </a:r>
            <a:r>
              <a:rPr lang="en-US" altLang="en-US" sz="1800" dirty="0">
                <a:solidFill>
                  <a:srgbClr val="000000"/>
                </a:solidFill>
                <a:latin typeface="Times"/>
                <a:cs typeface="Times New Roman" pitchFamily="18" charset="0"/>
              </a:rPr>
              <a:t>s </a:t>
            </a:r>
            <a:r>
              <a:rPr lang="en-US" altLang="en-US" sz="1800" dirty="0" smtClean="0">
                <a:solidFill>
                  <a:srgbClr val="000000"/>
                </a:solidFill>
                <a:latin typeface="Times"/>
                <a:cs typeface="Times New Roman" pitchFamily="18" charset="0"/>
              </a:rPr>
              <a:t> </a:t>
            </a:r>
            <a:r>
              <a:rPr lang="en-US" altLang="en-US" sz="1800" dirty="0">
                <a:solidFill>
                  <a:srgbClr val="000000"/>
                </a:solidFill>
                <a:latin typeface="Times"/>
                <a:cs typeface="Times New Roman" pitchFamily="18" charset="0"/>
              </a:rPr>
              <a:t>all-purpose end-use power would be provided by:</a:t>
            </a:r>
          </a:p>
        </p:txBody>
      </p:sp>
      <p:graphicFrame>
        <p:nvGraphicFramePr>
          <p:cNvPr id="10" name="Table 9"/>
          <p:cNvGraphicFramePr>
            <a:graphicFrameLocks noGrp="1"/>
          </p:cNvGraphicFramePr>
          <p:nvPr/>
        </p:nvGraphicFramePr>
        <p:xfrm>
          <a:off x="152400" y="2209800"/>
          <a:ext cx="8839199" cy="3859212"/>
        </p:xfrm>
        <a:graphic>
          <a:graphicData uri="http://schemas.openxmlformats.org/drawingml/2006/table">
            <a:tbl>
              <a:tblPr/>
              <a:tblGrid>
                <a:gridCol w="2169128"/>
                <a:gridCol w="2223357"/>
                <a:gridCol w="2223357"/>
                <a:gridCol w="2223357"/>
              </a:tblGrid>
              <a:tr h="1031313">
                <a:tc>
                  <a:txBody>
                    <a:bodyPr/>
                    <a:lstStyle/>
                    <a:p>
                      <a:pPr algn="ctr" fontAlgn="ctr"/>
                      <a:r>
                        <a:rPr lang="en-US" sz="1800" b="1" i="0" u="none" strike="noStrike" dirty="0">
                          <a:solidFill>
                            <a:srgbClr val="000000"/>
                          </a:solidFill>
                          <a:latin typeface="+mn-lt"/>
                        </a:rPr>
                        <a:t>Energy Technology</a:t>
                      </a:r>
                    </a:p>
                  </a:txBody>
                  <a:tcPr marL="9350" marR="9350" marT="9352" marB="0" anchor="ctr">
                    <a:lnL>
                      <a:noFill/>
                    </a:lnL>
                    <a:lnR>
                      <a:noFill/>
                    </a:lnR>
                    <a:lnT>
                      <a:noFill/>
                    </a:lnT>
                    <a:lnB>
                      <a:noFill/>
                    </a:lnB>
                    <a:solidFill>
                      <a:srgbClr val="DBE5F1"/>
                    </a:solidFill>
                  </a:tcPr>
                </a:tc>
                <a:tc>
                  <a:txBody>
                    <a:bodyPr/>
                    <a:lstStyle/>
                    <a:p>
                      <a:pPr algn="ctr" fontAlgn="ctr"/>
                      <a:r>
                        <a:rPr lang="en-US" sz="1800" b="1" i="0" u="none" strike="noStrike" dirty="0" smtClean="0">
                          <a:solidFill>
                            <a:srgbClr val="000000"/>
                          </a:solidFill>
                          <a:latin typeface="+mn-lt"/>
                        </a:rPr>
                        <a:t>% of </a:t>
                      </a:r>
                      <a:r>
                        <a:rPr lang="en-US" sz="1800" b="1" i="0" u="none" strike="noStrike" dirty="0">
                          <a:solidFill>
                            <a:srgbClr val="000000"/>
                          </a:solidFill>
                          <a:latin typeface="+mn-lt"/>
                        </a:rPr>
                        <a:t>2050 energy demand met by plant/device</a:t>
                      </a:r>
                    </a:p>
                  </a:txBody>
                  <a:tcPr marL="9350" marR="9350" marT="9352" marB="0" anchor="ctr">
                    <a:lnL>
                      <a:noFill/>
                    </a:lnL>
                    <a:lnR>
                      <a:noFill/>
                    </a:lnR>
                    <a:lnT>
                      <a:noFill/>
                    </a:lnT>
                    <a:lnB>
                      <a:noFill/>
                    </a:lnB>
                  </a:tcPr>
                </a:tc>
                <a:tc>
                  <a:txBody>
                    <a:bodyPr/>
                    <a:lstStyle/>
                    <a:p>
                      <a:pPr algn="ctr" fontAlgn="ctr"/>
                      <a:r>
                        <a:rPr lang="en-US" sz="1800" b="1" i="0" u="none" strike="noStrike" dirty="0">
                          <a:solidFill>
                            <a:srgbClr val="000000"/>
                          </a:solidFill>
                          <a:latin typeface="Calibri"/>
                        </a:rPr>
                        <a:t> Additional capacity needed (MW) </a:t>
                      </a:r>
                    </a:p>
                  </a:txBody>
                  <a:tcPr marL="9350" marR="9350" marT="9352" marB="0" anchor="ctr">
                    <a:lnL>
                      <a:noFill/>
                    </a:lnL>
                    <a:lnR>
                      <a:noFill/>
                    </a:lnR>
                    <a:lnT>
                      <a:noFill/>
                    </a:lnT>
                    <a:lnB>
                      <a:noFill/>
                    </a:lnB>
                  </a:tcPr>
                </a:tc>
                <a:tc>
                  <a:txBody>
                    <a:bodyPr/>
                    <a:lstStyle/>
                    <a:p>
                      <a:pPr algn="ctr" fontAlgn="ctr"/>
                      <a:r>
                        <a:rPr lang="en-US" sz="1800" b="1" i="0" u="none" strike="noStrike" dirty="0">
                          <a:solidFill>
                            <a:srgbClr val="000000"/>
                          </a:solidFill>
                          <a:latin typeface="+mn-lt"/>
                        </a:rPr>
                        <a:t>Number of new plants or devices needed</a:t>
                      </a:r>
                    </a:p>
                  </a:txBody>
                  <a:tcPr marL="9350" marR="9350" marT="9352" marB="0" anchor="ctr">
                    <a:lnL>
                      <a:noFill/>
                    </a:lnL>
                    <a:lnR>
                      <a:noFill/>
                    </a:lnR>
                    <a:lnT>
                      <a:noFill/>
                    </a:lnT>
                    <a:lnB>
                      <a:noFill/>
                    </a:lnB>
                  </a:tcPr>
                </a:tc>
              </a:tr>
              <a:tr h="283725">
                <a:tc>
                  <a:txBody>
                    <a:bodyPr/>
                    <a:lstStyle/>
                    <a:p>
                      <a:pPr algn="l" fontAlgn="ctr"/>
                      <a:r>
                        <a:rPr lang="en-US" sz="1800" b="0" i="0" u="none" strike="noStrike">
                          <a:solidFill>
                            <a:srgbClr val="000000"/>
                          </a:solidFill>
                          <a:latin typeface="Arial"/>
                        </a:rPr>
                        <a:t>Onshore wind</a:t>
                      </a:r>
                    </a:p>
                  </a:txBody>
                  <a:tcPr marL="9350" marR="9350" marT="9352" marB="0" anchor="ctr">
                    <a:lnL>
                      <a:noFill/>
                    </a:lnL>
                    <a:lnR>
                      <a:noFill/>
                    </a:lnR>
                    <a:lnT>
                      <a:noFill/>
                    </a:lnT>
                    <a:lnB>
                      <a:noFill/>
                    </a:lnB>
                    <a:solidFill>
                      <a:srgbClr val="DBE5F1"/>
                    </a:solidFill>
                  </a:tcPr>
                </a:tc>
                <a:tc>
                  <a:txBody>
                    <a:bodyPr/>
                    <a:lstStyle/>
                    <a:p>
                      <a:pPr algn="ctr" fontAlgn="ctr"/>
                      <a:r>
                        <a:rPr lang="en-US" sz="1800" b="0" i="0" u="none" strike="noStrike" dirty="0" smtClean="0">
                          <a:solidFill>
                            <a:srgbClr val="000000"/>
                          </a:solidFill>
                          <a:latin typeface="+mj-lt"/>
                        </a:rPr>
                        <a:t>10.0</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Calibri"/>
                        </a:rPr>
                        <a:t>  18,391 </a:t>
                      </a:r>
                      <a:endParaRPr lang="en-US" sz="1800" b="0" i="0" u="none" strike="noStrike" dirty="0">
                        <a:solidFill>
                          <a:srgbClr val="000000"/>
                        </a:solidFill>
                        <a:latin typeface="Calibri"/>
                      </a:endParaRP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mj-lt"/>
                        </a:rPr>
                        <a:t>3,678</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r>
              <a:tr h="283725">
                <a:tc>
                  <a:txBody>
                    <a:bodyPr/>
                    <a:lstStyle/>
                    <a:p>
                      <a:pPr algn="l" fontAlgn="ctr"/>
                      <a:r>
                        <a:rPr lang="en-US" sz="1800" b="0" i="0" u="none" strike="noStrike">
                          <a:solidFill>
                            <a:srgbClr val="000000"/>
                          </a:solidFill>
                          <a:latin typeface="Arial"/>
                        </a:rPr>
                        <a:t>Offshore wind</a:t>
                      </a:r>
                    </a:p>
                  </a:txBody>
                  <a:tcPr marL="9350" marR="9350" marT="9352" marB="0" anchor="ctr">
                    <a:lnL>
                      <a:noFill/>
                    </a:lnL>
                    <a:lnR>
                      <a:noFill/>
                    </a:lnR>
                    <a:lnT>
                      <a:noFill/>
                    </a:lnT>
                    <a:lnB>
                      <a:noFill/>
                    </a:lnB>
                    <a:solidFill>
                      <a:srgbClr val="DBE5F1"/>
                    </a:solidFill>
                  </a:tcPr>
                </a:tc>
                <a:tc>
                  <a:txBody>
                    <a:bodyPr/>
                    <a:lstStyle/>
                    <a:p>
                      <a:pPr algn="ctr" fontAlgn="ctr"/>
                      <a:r>
                        <a:rPr lang="en-US" sz="1800" b="0" i="0" u="none" strike="noStrike" dirty="0" smtClean="0">
                          <a:solidFill>
                            <a:srgbClr val="000000"/>
                          </a:solidFill>
                          <a:latin typeface="+mj-lt"/>
                        </a:rPr>
                        <a:t>40.0</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58,924 </a:t>
                      </a:r>
                      <a:endParaRPr lang="en-US" sz="1800" b="0" i="0" u="none" strike="noStrike" dirty="0">
                        <a:solidFill>
                          <a:srgbClr val="000000"/>
                        </a:solidFill>
                        <a:latin typeface="Calibri"/>
                      </a:endParaRP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mj-lt"/>
                        </a:rPr>
                        <a:t>11,784</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r>
              <a:tr h="283725">
                <a:tc>
                  <a:txBody>
                    <a:bodyPr/>
                    <a:lstStyle/>
                    <a:p>
                      <a:pPr algn="l" fontAlgn="ctr"/>
                      <a:r>
                        <a:rPr lang="en-US" sz="1800" b="0" i="0" u="none" strike="noStrike" dirty="0">
                          <a:solidFill>
                            <a:srgbClr val="000000"/>
                          </a:solidFill>
                          <a:latin typeface="Arial"/>
                        </a:rPr>
                        <a:t>Wave device</a:t>
                      </a:r>
                    </a:p>
                  </a:txBody>
                  <a:tcPr marL="9350" marR="9350" marT="9352" marB="0" anchor="ctr">
                    <a:lnL>
                      <a:noFill/>
                    </a:lnL>
                    <a:lnR>
                      <a:noFill/>
                    </a:lnR>
                    <a:lnT>
                      <a:noFill/>
                    </a:lnT>
                    <a:lnB>
                      <a:noFill/>
                    </a:lnB>
                    <a:solidFill>
                      <a:srgbClr val="DBE5F1"/>
                    </a:solidFill>
                  </a:tcPr>
                </a:tc>
                <a:tc>
                  <a:txBody>
                    <a:bodyPr/>
                    <a:lstStyle/>
                    <a:p>
                      <a:pPr algn="ctr" fontAlgn="ctr"/>
                      <a:r>
                        <a:rPr lang="en-US" sz="1800" b="0" i="0" u="none" strike="noStrike" dirty="0" smtClean="0">
                          <a:solidFill>
                            <a:srgbClr val="000000"/>
                          </a:solidFill>
                          <a:latin typeface="+mj-lt"/>
                        </a:rPr>
                        <a:t>0.5</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1,405 </a:t>
                      </a:r>
                      <a:endParaRPr lang="en-US" sz="1800" b="0" i="0" u="none" strike="noStrike" dirty="0">
                        <a:solidFill>
                          <a:srgbClr val="000000"/>
                        </a:solidFill>
                        <a:latin typeface="Calibri"/>
                      </a:endParaRP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mj-lt"/>
                        </a:rPr>
                        <a:t>1,872</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r>
              <a:tr h="283725">
                <a:tc>
                  <a:txBody>
                    <a:bodyPr/>
                    <a:lstStyle/>
                    <a:p>
                      <a:pPr algn="l" fontAlgn="ctr"/>
                      <a:r>
                        <a:rPr lang="en-US" sz="1800" b="0" i="0" u="none" strike="noStrike">
                          <a:solidFill>
                            <a:srgbClr val="000000"/>
                          </a:solidFill>
                          <a:latin typeface="Arial"/>
                        </a:rPr>
                        <a:t>Geothermal plant</a:t>
                      </a:r>
                    </a:p>
                  </a:txBody>
                  <a:tcPr marL="9350" marR="9350" marT="9352" marB="0" anchor="ctr">
                    <a:lnL>
                      <a:noFill/>
                    </a:lnL>
                    <a:lnR>
                      <a:noFill/>
                    </a:lnR>
                    <a:lnT>
                      <a:noFill/>
                    </a:lnT>
                    <a:lnB>
                      <a:noFill/>
                    </a:lnB>
                    <a:solidFill>
                      <a:srgbClr val="DBE5F1"/>
                    </a:solidFill>
                  </a:tcPr>
                </a:tc>
                <a:tc>
                  <a:txBody>
                    <a:bodyPr/>
                    <a:lstStyle/>
                    <a:p>
                      <a:pPr algn="ctr" fontAlgn="ctr"/>
                      <a:r>
                        <a:rPr lang="en-US" sz="1800" b="0" i="0" u="none" strike="noStrike" dirty="0" smtClean="0">
                          <a:solidFill>
                            <a:srgbClr val="000000"/>
                          </a:solidFill>
                          <a:latin typeface="+mj-lt"/>
                        </a:rPr>
                        <a:t>5.0</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3,467 </a:t>
                      </a:r>
                      <a:endParaRPr lang="en-US" sz="1800" b="0" i="0" u="none" strike="noStrike" dirty="0">
                        <a:solidFill>
                          <a:srgbClr val="000000"/>
                        </a:solidFill>
                        <a:latin typeface="Calibri"/>
                      </a:endParaRP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mj-lt"/>
                        </a:rPr>
                        <a:t>34</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r>
              <a:tr h="283725">
                <a:tc>
                  <a:txBody>
                    <a:bodyPr/>
                    <a:lstStyle/>
                    <a:p>
                      <a:pPr algn="l" fontAlgn="ctr"/>
                      <a:r>
                        <a:rPr lang="en-US" sz="1800" b="0" i="0" u="none" strike="noStrike">
                          <a:solidFill>
                            <a:srgbClr val="000000"/>
                          </a:solidFill>
                          <a:latin typeface="Arial"/>
                        </a:rPr>
                        <a:t>Hydroelectric plant</a:t>
                      </a:r>
                    </a:p>
                  </a:txBody>
                  <a:tcPr marL="9350" marR="9350" marT="9352" marB="0" anchor="ctr">
                    <a:lnL>
                      <a:noFill/>
                    </a:lnL>
                    <a:lnR>
                      <a:noFill/>
                    </a:lnR>
                    <a:lnT>
                      <a:noFill/>
                    </a:lnT>
                    <a:lnB>
                      <a:noFill/>
                    </a:lnB>
                    <a:solidFill>
                      <a:srgbClr val="DBE5F1"/>
                    </a:solidFill>
                  </a:tcPr>
                </a:tc>
                <a:tc>
                  <a:txBody>
                    <a:bodyPr/>
                    <a:lstStyle/>
                    <a:p>
                      <a:pPr algn="ctr" fontAlgn="ctr"/>
                      <a:r>
                        <a:rPr lang="en-US" sz="1800" b="0" i="0" u="none" strike="noStrike" dirty="0" smtClean="0">
                          <a:solidFill>
                            <a:srgbClr val="000000"/>
                          </a:solidFill>
                          <a:latin typeface="+mj-lt"/>
                        </a:rPr>
                        <a:t>5.5</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 </a:t>
                      </a:r>
                      <a:r>
                        <a:rPr lang="en-US" sz="1800" b="0" i="0" u="none" strike="noStrike" dirty="0">
                          <a:solidFill>
                            <a:srgbClr val="000000"/>
                          </a:solidFill>
                          <a:latin typeface="Calibri"/>
                        </a:rPr>
                        <a:t>915 </a:t>
                      </a: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mj-lt"/>
                        </a:rPr>
                        <a:t>1</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r>
              <a:tr h="283725">
                <a:tc>
                  <a:txBody>
                    <a:bodyPr/>
                    <a:lstStyle/>
                    <a:p>
                      <a:pPr algn="l" fontAlgn="ctr"/>
                      <a:r>
                        <a:rPr lang="en-US" sz="1800" b="0" i="0" u="none" strike="noStrike">
                          <a:solidFill>
                            <a:srgbClr val="000000"/>
                          </a:solidFill>
                          <a:latin typeface="Arial"/>
                        </a:rPr>
                        <a:t>Tidal turbine</a:t>
                      </a:r>
                    </a:p>
                  </a:txBody>
                  <a:tcPr marL="9350" marR="9350" marT="9352" marB="0" anchor="ctr">
                    <a:lnL>
                      <a:noFill/>
                    </a:lnL>
                    <a:lnR>
                      <a:noFill/>
                    </a:lnR>
                    <a:lnT>
                      <a:noFill/>
                    </a:lnT>
                    <a:lnB>
                      <a:noFill/>
                    </a:lnB>
                    <a:solidFill>
                      <a:srgbClr val="DBE5F1"/>
                    </a:solidFill>
                  </a:tcPr>
                </a:tc>
                <a:tc>
                  <a:txBody>
                    <a:bodyPr/>
                    <a:lstStyle/>
                    <a:p>
                      <a:pPr algn="ctr" fontAlgn="ctr"/>
                      <a:r>
                        <a:rPr lang="en-US" sz="1800" b="0" i="0" u="none" strike="noStrike" dirty="0" smtClean="0">
                          <a:solidFill>
                            <a:srgbClr val="000000"/>
                          </a:solidFill>
                          <a:latin typeface="+mj-lt"/>
                        </a:rPr>
                        <a:t>1.0</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2,544 </a:t>
                      </a:r>
                      <a:endParaRPr lang="en-US" sz="1800" b="0" i="0" u="none" strike="noStrike" dirty="0">
                        <a:solidFill>
                          <a:srgbClr val="000000"/>
                        </a:solidFill>
                        <a:latin typeface="Calibri"/>
                      </a:endParaRP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mj-lt"/>
                        </a:rPr>
                        <a:t>2,544</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r>
              <a:tr h="283725">
                <a:tc>
                  <a:txBody>
                    <a:bodyPr/>
                    <a:lstStyle/>
                    <a:p>
                      <a:pPr algn="l" fontAlgn="ctr"/>
                      <a:r>
                        <a:rPr lang="en-US" sz="1800" b="0" i="0" u="none" strike="noStrike">
                          <a:solidFill>
                            <a:srgbClr val="000000"/>
                          </a:solidFill>
                          <a:latin typeface="Arial"/>
                        </a:rPr>
                        <a:t>Res. roof PV system</a:t>
                      </a:r>
                    </a:p>
                  </a:txBody>
                  <a:tcPr marL="9350" marR="9350" marT="9352" marB="0" anchor="ctr">
                    <a:lnL>
                      <a:noFill/>
                    </a:lnL>
                    <a:lnR>
                      <a:noFill/>
                    </a:lnR>
                    <a:lnT>
                      <a:noFill/>
                    </a:lnT>
                    <a:lnB>
                      <a:noFill/>
                    </a:lnB>
                    <a:solidFill>
                      <a:srgbClr val="DBE5F1"/>
                    </a:solidFill>
                  </a:tcPr>
                </a:tc>
                <a:tc>
                  <a:txBody>
                    <a:bodyPr/>
                    <a:lstStyle/>
                    <a:p>
                      <a:pPr algn="ctr" fontAlgn="ctr"/>
                      <a:r>
                        <a:rPr lang="en-US" sz="1800" b="0" i="0" u="none" strike="noStrike" dirty="0" smtClean="0">
                          <a:solidFill>
                            <a:srgbClr val="000000"/>
                          </a:solidFill>
                          <a:latin typeface="+mj-lt"/>
                        </a:rPr>
                        <a:t>8.0</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41,910 </a:t>
                      </a:r>
                      <a:endParaRPr lang="en-US" sz="1800" b="0" i="0" u="none" strike="noStrike" dirty="0">
                        <a:solidFill>
                          <a:srgbClr val="000000"/>
                        </a:solidFill>
                        <a:latin typeface="Calibri"/>
                      </a:endParaRP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mj-lt"/>
                        </a:rPr>
                        <a:t>8,382,042</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r>
              <a:tr h="558099">
                <a:tc>
                  <a:txBody>
                    <a:bodyPr/>
                    <a:lstStyle/>
                    <a:p>
                      <a:pPr algn="l" fontAlgn="ctr"/>
                      <a:r>
                        <a:rPr lang="en-US" sz="1800" b="0" i="0" u="none" strike="noStrike">
                          <a:solidFill>
                            <a:srgbClr val="000000"/>
                          </a:solidFill>
                          <a:latin typeface="Arial"/>
                        </a:rPr>
                        <a:t>Com/gov roof PV system</a:t>
                      </a:r>
                    </a:p>
                  </a:txBody>
                  <a:tcPr marL="9350" marR="9350" marT="9352" marB="0" anchor="ctr">
                    <a:lnL>
                      <a:noFill/>
                    </a:lnL>
                    <a:lnR>
                      <a:noFill/>
                    </a:lnR>
                    <a:lnT>
                      <a:noFill/>
                    </a:lnT>
                    <a:lnB>
                      <a:noFill/>
                    </a:lnB>
                    <a:solidFill>
                      <a:srgbClr val="DBE5F1"/>
                    </a:solidFill>
                  </a:tcPr>
                </a:tc>
                <a:tc>
                  <a:txBody>
                    <a:bodyPr/>
                    <a:lstStyle/>
                    <a:p>
                      <a:pPr algn="ctr" fontAlgn="ctr"/>
                      <a:r>
                        <a:rPr lang="en-US" sz="1800" b="0" i="0" u="none" strike="noStrike" dirty="0" smtClean="0">
                          <a:solidFill>
                            <a:srgbClr val="000000"/>
                          </a:solidFill>
                          <a:latin typeface="+mj-lt"/>
                        </a:rPr>
                        <a:t>14.0</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69,291 </a:t>
                      </a:r>
                      <a:endParaRPr lang="en-US" sz="1800" b="0" i="0" u="none" strike="noStrike" dirty="0">
                        <a:solidFill>
                          <a:srgbClr val="000000"/>
                        </a:solidFill>
                        <a:latin typeface="Calibri"/>
                      </a:endParaRP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mj-lt"/>
                        </a:rPr>
                        <a:t>692,906</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r>
              <a:tr h="283725">
                <a:tc>
                  <a:txBody>
                    <a:bodyPr/>
                    <a:lstStyle/>
                    <a:p>
                      <a:pPr algn="l" fontAlgn="ctr"/>
                      <a:r>
                        <a:rPr lang="en-US" sz="1800" b="0" i="0" u="none" strike="noStrike">
                          <a:solidFill>
                            <a:srgbClr val="000000"/>
                          </a:solidFill>
                          <a:latin typeface="Arial"/>
                        </a:rPr>
                        <a:t>Solar PV plant</a:t>
                      </a:r>
                    </a:p>
                  </a:txBody>
                  <a:tcPr marL="9350" marR="9350" marT="9352" marB="0" anchor="ctr">
                    <a:lnL>
                      <a:noFill/>
                    </a:lnL>
                    <a:lnR>
                      <a:noFill/>
                    </a:lnR>
                    <a:lnT>
                      <a:noFill/>
                    </a:lnT>
                    <a:lnB>
                      <a:noFill/>
                    </a:lnB>
                    <a:solidFill>
                      <a:srgbClr val="DBE5F1"/>
                    </a:solidFill>
                  </a:tcPr>
                </a:tc>
                <a:tc>
                  <a:txBody>
                    <a:bodyPr/>
                    <a:lstStyle/>
                    <a:p>
                      <a:pPr algn="ctr" fontAlgn="ctr"/>
                      <a:r>
                        <a:rPr lang="en-US" sz="1800" b="0" i="0" u="none" strike="noStrike" dirty="0" smtClean="0">
                          <a:solidFill>
                            <a:srgbClr val="000000"/>
                          </a:solidFill>
                          <a:latin typeface="+mj-lt"/>
                        </a:rPr>
                        <a:t>16.0</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c>
                  <a:txBody>
                    <a:bodyPr/>
                    <a:lstStyle/>
                    <a:p>
                      <a:pPr algn="ctr" fontAlgn="ctr"/>
                      <a:r>
                        <a:rPr lang="en-US" sz="1800" b="0" i="0" u="none" strike="noStrike" dirty="0">
                          <a:solidFill>
                            <a:srgbClr val="000000"/>
                          </a:solidFill>
                          <a:latin typeface="Calibri"/>
                        </a:rPr>
                        <a:t>    </a:t>
                      </a:r>
                      <a:r>
                        <a:rPr lang="en-US" sz="1800" b="0" i="0" u="none" strike="noStrike" dirty="0" smtClean="0">
                          <a:solidFill>
                            <a:srgbClr val="000000"/>
                          </a:solidFill>
                          <a:latin typeface="Calibri"/>
                        </a:rPr>
                        <a:t>57,521 </a:t>
                      </a:r>
                      <a:endParaRPr lang="en-US" sz="1800" b="0" i="0" u="none" strike="noStrike" dirty="0">
                        <a:solidFill>
                          <a:srgbClr val="000000"/>
                        </a:solidFill>
                        <a:latin typeface="Calibri"/>
                      </a:endParaRPr>
                    </a:p>
                  </a:txBody>
                  <a:tcPr marL="9350" marR="9350" marT="9352" marB="0" anchor="ctr">
                    <a:lnL>
                      <a:noFill/>
                    </a:lnL>
                    <a:lnR>
                      <a:noFill/>
                    </a:lnR>
                    <a:lnT>
                      <a:noFill/>
                    </a:lnT>
                    <a:lnB>
                      <a:noFill/>
                    </a:lnB>
                  </a:tcPr>
                </a:tc>
                <a:tc>
                  <a:txBody>
                    <a:bodyPr/>
                    <a:lstStyle/>
                    <a:p>
                      <a:pPr algn="ctr" fontAlgn="ctr"/>
                      <a:r>
                        <a:rPr lang="en-US" sz="1800" b="0" i="0" u="none" strike="noStrike" dirty="0" smtClean="0">
                          <a:solidFill>
                            <a:srgbClr val="000000"/>
                          </a:solidFill>
                          <a:latin typeface="+mj-lt"/>
                        </a:rPr>
                        <a:t>1,150</a:t>
                      </a:r>
                      <a:endParaRPr lang="en-US" sz="1800" b="0" i="0" u="none" strike="noStrike" dirty="0">
                        <a:solidFill>
                          <a:srgbClr val="000000"/>
                        </a:solidFill>
                        <a:latin typeface="+mj-lt"/>
                      </a:endParaRPr>
                    </a:p>
                  </a:txBody>
                  <a:tcPr marL="9350" marR="9350" marT="9352"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5562600" cy="5970588"/>
          </a:xfrm>
          <a:prstGeom prst="rect">
            <a:avLst/>
          </a:prstGeom>
          <a:noFill/>
        </p:spPr>
        <p:txBody>
          <a:bodyPr>
            <a:spAutoFit/>
          </a:bodyPr>
          <a:lstStyle/>
          <a:p>
            <a:pPr fontAlgn="auto">
              <a:spcBef>
                <a:spcPts val="0"/>
              </a:spcBef>
              <a:spcAft>
                <a:spcPts val="600"/>
              </a:spcAft>
              <a:defRPr/>
            </a:pPr>
            <a:r>
              <a:rPr lang="en-US" sz="3200" dirty="0">
                <a:solidFill>
                  <a:srgbClr val="0070C0"/>
                </a:solidFill>
                <a:effectLst>
                  <a:outerShdw blurRad="38100" dist="38100" dir="2700000" algn="tl">
                    <a:srgbClr val="000000">
                      <a:alpha val="43137"/>
                    </a:srgbClr>
                  </a:outerShdw>
                </a:effectLst>
                <a:latin typeface="+mn-lt"/>
                <a:cs typeface="+mn-cs"/>
              </a:rPr>
              <a:t>Very Strong “No” to Natural Gas</a:t>
            </a:r>
          </a:p>
          <a:p>
            <a:pPr fontAlgn="auto">
              <a:spcBef>
                <a:spcPts val="0"/>
              </a:spcBef>
              <a:spcAft>
                <a:spcPts val="600"/>
              </a:spcAft>
              <a:defRPr/>
            </a:pPr>
            <a:endParaRPr lang="en-US" sz="2000" dirty="0">
              <a:solidFill>
                <a:srgbClr val="0070C0"/>
              </a:solidFill>
              <a:effectLst>
                <a:outerShdw blurRad="38100" dist="38100" dir="2700000" algn="tl">
                  <a:srgbClr val="000000">
                    <a:alpha val="43137"/>
                  </a:srgbClr>
                </a:outerShdw>
              </a:effectLst>
              <a:latin typeface="+mn-lt"/>
              <a:cs typeface="+mn-cs"/>
            </a:endParaRPr>
          </a:p>
          <a:p>
            <a:pPr fontAlgn="auto">
              <a:spcBef>
                <a:spcPts val="0"/>
              </a:spcBef>
              <a:spcAft>
                <a:spcPts val="600"/>
              </a:spcAft>
              <a:buFont typeface="Arial" pitchFamily="34" charset="0"/>
              <a:buChar char="•"/>
              <a:defRPr/>
            </a:pPr>
            <a:r>
              <a:rPr lang="en-US" sz="2000" b="1" dirty="0">
                <a:solidFill>
                  <a:srgbClr val="002060"/>
                </a:solidFill>
                <a:latin typeface="+mn-lt"/>
                <a:cs typeface="+mn-cs"/>
              </a:rPr>
              <a:t> Disastrous for global warming, because of   </a:t>
            </a:r>
          </a:p>
          <a:p>
            <a:pPr fontAlgn="auto">
              <a:spcBef>
                <a:spcPts val="0"/>
              </a:spcBef>
              <a:spcAft>
                <a:spcPts val="600"/>
              </a:spcAft>
              <a:defRPr/>
            </a:pPr>
            <a:r>
              <a:rPr lang="en-US" sz="2000" b="1" dirty="0">
                <a:solidFill>
                  <a:srgbClr val="002060"/>
                </a:solidFill>
                <a:latin typeface="+mn-lt"/>
                <a:cs typeface="+mn-cs"/>
              </a:rPr>
              <a:t>  methane emissions</a:t>
            </a:r>
          </a:p>
          <a:p>
            <a:pPr fontAlgn="auto">
              <a:spcBef>
                <a:spcPts val="0"/>
              </a:spcBef>
              <a:spcAft>
                <a:spcPts val="600"/>
              </a:spcAft>
              <a:defRPr/>
            </a:pPr>
            <a:endParaRPr lang="en-US" sz="2000" b="1" dirty="0">
              <a:solidFill>
                <a:srgbClr val="002060"/>
              </a:solidFill>
              <a:latin typeface="+mn-lt"/>
              <a:cs typeface="+mn-cs"/>
            </a:endParaRPr>
          </a:p>
          <a:p>
            <a:pPr fontAlgn="auto">
              <a:spcBef>
                <a:spcPts val="0"/>
              </a:spcBef>
              <a:spcAft>
                <a:spcPts val="600"/>
              </a:spcAft>
              <a:buFont typeface="Arial" pitchFamily="34" charset="0"/>
              <a:buChar char="•"/>
              <a:defRPr/>
            </a:pPr>
            <a:r>
              <a:rPr lang="en-US" sz="2000" b="1" dirty="0">
                <a:solidFill>
                  <a:srgbClr val="002060"/>
                </a:solidFill>
                <a:latin typeface="+mn-lt"/>
                <a:cs typeface="+mn-cs"/>
              </a:rPr>
              <a:t> 50-70 times more CO</a:t>
            </a:r>
            <a:r>
              <a:rPr lang="en-US" sz="2000" b="1" baseline="-25000" dirty="0">
                <a:solidFill>
                  <a:srgbClr val="002060"/>
                </a:solidFill>
                <a:latin typeface="+mn-lt"/>
                <a:cs typeface="+mn-cs"/>
              </a:rPr>
              <a:t>2</a:t>
            </a:r>
            <a:r>
              <a:rPr lang="en-US" sz="2000" b="1" dirty="0">
                <a:solidFill>
                  <a:srgbClr val="002060"/>
                </a:solidFill>
                <a:latin typeface="+mn-lt"/>
                <a:cs typeface="+mn-cs"/>
              </a:rPr>
              <a:t> and air pollution per kWh </a:t>
            </a:r>
          </a:p>
          <a:p>
            <a:pPr fontAlgn="auto">
              <a:spcBef>
                <a:spcPts val="0"/>
              </a:spcBef>
              <a:spcAft>
                <a:spcPts val="600"/>
              </a:spcAft>
              <a:defRPr/>
            </a:pPr>
            <a:r>
              <a:rPr lang="en-US" sz="2000" b="1" dirty="0">
                <a:solidFill>
                  <a:srgbClr val="002060"/>
                </a:solidFill>
                <a:latin typeface="+mn-lt"/>
                <a:cs typeface="+mn-cs"/>
              </a:rPr>
              <a:t>  than wind</a:t>
            </a:r>
          </a:p>
          <a:p>
            <a:pPr fontAlgn="auto">
              <a:spcBef>
                <a:spcPts val="0"/>
              </a:spcBef>
              <a:spcAft>
                <a:spcPts val="600"/>
              </a:spcAft>
              <a:defRPr/>
            </a:pPr>
            <a:endParaRPr lang="en-US" sz="2000" b="1" dirty="0">
              <a:solidFill>
                <a:srgbClr val="002060"/>
              </a:solidFill>
              <a:latin typeface="+mn-lt"/>
              <a:cs typeface="+mn-cs"/>
            </a:endParaRPr>
          </a:p>
          <a:p>
            <a:pPr fontAlgn="auto">
              <a:spcBef>
                <a:spcPts val="0"/>
              </a:spcBef>
              <a:spcAft>
                <a:spcPts val="600"/>
              </a:spcAft>
              <a:buFont typeface="Arial" pitchFamily="34" charset="0"/>
              <a:buChar char="•"/>
              <a:defRPr/>
            </a:pPr>
            <a:r>
              <a:rPr lang="en-US" sz="2000" b="1" dirty="0">
                <a:solidFill>
                  <a:srgbClr val="002060"/>
                </a:solidFill>
                <a:latin typeface="+mn-lt"/>
                <a:cs typeface="+mn-cs"/>
              </a:rPr>
              <a:t> High-volume hydraulic fracturing requires large </a:t>
            </a:r>
          </a:p>
          <a:p>
            <a:pPr fontAlgn="auto">
              <a:spcBef>
                <a:spcPts val="0"/>
              </a:spcBef>
              <a:spcAft>
                <a:spcPts val="600"/>
              </a:spcAft>
              <a:defRPr/>
            </a:pPr>
            <a:r>
              <a:rPr lang="en-US" sz="2000" b="1" dirty="0">
                <a:solidFill>
                  <a:srgbClr val="002060"/>
                </a:solidFill>
                <a:latin typeface="+mn-lt"/>
                <a:cs typeface="+mn-cs"/>
              </a:rPr>
              <a:t>  quantities of water, and has high levels of water </a:t>
            </a:r>
          </a:p>
          <a:p>
            <a:pPr fontAlgn="auto">
              <a:spcBef>
                <a:spcPts val="0"/>
              </a:spcBef>
              <a:spcAft>
                <a:spcPts val="600"/>
              </a:spcAft>
              <a:defRPr/>
            </a:pPr>
            <a:r>
              <a:rPr lang="en-US" sz="2000" b="1" dirty="0">
                <a:solidFill>
                  <a:srgbClr val="002060"/>
                </a:solidFill>
                <a:latin typeface="+mn-lt"/>
                <a:cs typeface="+mn-cs"/>
              </a:rPr>
              <a:t>  and air pollution</a:t>
            </a:r>
          </a:p>
          <a:p>
            <a:pPr fontAlgn="auto">
              <a:spcBef>
                <a:spcPts val="0"/>
              </a:spcBef>
              <a:spcAft>
                <a:spcPts val="600"/>
              </a:spcAft>
              <a:defRPr/>
            </a:pPr>
            <a:endParaRPr lang="en-US" sz="2000" b="1" dirty="0">
              <a:solidFill>
                <a:srgbClr val="002060"/>
              </a:solidFill>
              <a:latin typeface="+mn-lt"/>
              <a:cs typeface="+mn-cs"/>
            </a:endParaRPr>
          </a:p>
          <a:p>
            <a:pPr fontAlgn="auto">
              <a:spcBef>
                <a:spcPts val="0"/>
              </a:spcBef>
              <a:spcAft>
                <a:spcPts val="600"/>
              </a:spcAft>
              <a:buFont typeface="Arial" pitchFamily="34" charset="0"/>
              <a:buChar char="•"/>
              <a:defRPr/>
            </a:pPr>
            <a:r>
              <a:rPr lang="en-US" sz="2000" b="1" dirty="0">
                <a:solidFill>
                  <a:srgbClr val="002060"/>
                </a:solidFill>
                <a:latin typeface="+mn-lt"/>
                <a:cs typeface="+mn-cs"/>
              </a:rPr>
              <a:t> For shale gas, clustered, multi-well pads </a:t>
            </a:r>
          </a:p>
          <a:p>
            <a:pPr fontAlgn="auto">
              <a:spcBef>
                <a:spcPts val="0"/>
              </a:spcBef>
              <a:spcAft>
                <a:spcPts val="600"/>
              </a:spcAft>
              <a:defRPr/>
            </a:pPr>
            <a:r>
              <a:rPr lang="en-US" sz="2000" b="1" dirty="0">
                <a:solidFill>
                  <a:srgbClr val="002060"/>
                </a:solidFill>
                <a:latin typeface="+mn-lt"/>
                <a:cs typeface="+mn-cs"/>
              </a:rPr>
              <a:t>  with long laterals with very high spatial</a:t>
            </a:r>
          </a:p>
          <a:p>
            <a:pPr fontAlgn="auto">
              <a:spcBef>
                <a:spcPts val="0"/>
              </a:spcBef>
              <a:spcAft>
                <a:spcPts val="600"/>
              </a:spcAft>
              <a:defRPr/>
            </a:pPr>
            <a:r>
              <a:rPr lang="en-US" sz="2000" b="1" dirty="0">
                <a:solidFill>
                  <a:srgbClr val="002060"/>
                </a:solidFill>
                <a:latin typeface="+mn-lt"/>
                <a:cs typeface="+mn-cs"/>
              </a:rPr>
              <a:t>  intensity and heavy industrial footprint</a:t>
            </a: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
            <a:ext cx="2921000" cy="2743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800600"/>
            <a:ext cx="2906713"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14675"/>
            <a:ext cx="27432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p>
            <a:pPr>
              <a:defRPr/>
            </a:pPr>
            <a:fld id="{063D8895-8DD9-411F-9FD8-503824010B75}"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8001000" cy="646113"/>
          </a:xfrm>
          <a:prstGeom prst="rect">
            <a:avLst/>
          </a:prstGeom>
          <a:noFill/>
        </p:spPr>
        <p:txBody>
          <a:bodyPr>
            <a:spAutoFit/>
          </a:bodyPr>
          <a:lstStyle/>
          <a:p>
            <a:pPr algn="ctr" fontAlgn="auto">
              <a:spcBef>
                <a:spcPts val="0"/>
              </a:spcBef>
              <a:spcAft>
                <a:spcPts val="600"/>
              </a:spcAft>
              <a:defRPr/>
            </a:pPr>
            <a:r>
              <a:rPr lang="en-US" sz="3600" dirty="0">
                <a:solidFill>
                  <a:srgbClr val="0070C0"/>
                </a:solidFill>
                <a:effectLst>
                  <a:outerShdw blurRad="38100" dist="38100" dir="2700000" algn="tl">
                    <a:srgbClr val="000000">
                      <a:alpha val="43137"/>
                    </a:srgbClr>
                  </a:outerShdw>
                </a:effectLst>
                <a:latin typeface="+mn-lt"/>
                <a:cs typeface="+mn-cs"/>
              </a:rPr>
              <a:t>Why Not Nuclear Power?       </a:t>
            </a:r>
          </a:p>
        </p:txBody>
      </p:sp>
      <p:sp>
        <p:nvSpPr>
          <p:cNvPr id="6" name="Rectangle 5"/>
          <p:cNvSpPr>
            <a:spLocks noChangeArrowheads="1"/>
          </p:cNvSpPr>
          <p:nvPr/>
        </p:nvSpPr>
        <p:spPr bwMode="auto">
          <a:xfrm>
            <a:off x="3657600" y="914400"/>
            <a:ext cx="4902200" cy="5502385"/>
          </a:xfrm>
          <a:prstGeom prst="rect">
            <a:avLst/>
          </a:prstGeom>
          <a:noFill/>
          <a:ln w="9525">
            <a:noFill/>
            <a:miter lim="800000"/>
            <a:headEnd/>
            <a:tailEnd/>
          </a:ln>
        </p:spPr>
        <p:txBody>
          <a:bodyPr lIns="81642" tIns="40821" rIns="81642" bIns="40821">
            <a:spAutoFit/>
          </a:bodyPr>
          <a:lstStyle/>
          <a:p>
            <a:pPr fontAlgn="auto">
              <a:spcBef>
                <a:spcPts val="0"/>
              </a:spcBef>
              <a:spcAft>
                <a:spcPts val="0"/>
              </a:spcAft>
              <a:buFont typeface="Arial" pitchFamily="34" charset="0"/>
              <a:buChar char="•"/>
              <a:defRPr/>
            </a:pPr>
            <a:r>
              <a:rPr lang="en-US" sz="2200" b="1" spc="-75" dirty="0">
                <a:solidFill>
                  <a:srgbClr val="002060"/>
                </a:solidFill>
                <a:latin typeface="+mn-lt"/>
                <a:cs typeface="+mn-cs"/>
              </a:rPr>
              <a:t> 9 to 25 times more pollution per KWh than  </a:t>
            </a:r>
          </a:p>
          <a:p>
            <a:pPr fontAlgn="auto">
              <a:spcBef>
                <a:spcPts val="0"/>
              </a:spcBef>
              <a:spcAft>
                <a:spcPts val="0"/>
              </a:spcAft>
              <a:defRPr/>
            </a:pPr>
            <a:r>
              <a:rPr lang="en-US" sz="2200" b="1" spc="-75" dirty="0">
                <a:solidFill>
                  <a:srgbClr val="002060"/>
                </a:solidFill>
                <a:latin typeface="+mn-lt"/>
                <a:cs typeface="+mn-cs"/>
              </a:rPr>
              <a:t>   for wind, from mining, refining, and    </a:t>
            </a:r>
          </a:p>
          <a:p>
            <a:pPr fontAlgn="auto">
              <a:spcBef>
                <a:spcPts val="0"/>
              </a:spcBef>
              <a:spcAft>
                <a:spcPts val="0"/>
              </a:spcAft>
              <a:defRPr/>
            </a:pPr>
            <a:r>
              <a:rPr lang="en-US" sz="2200" b="1" spc="-75" dirty="0">
                <a:solidFill>
                  <a:srgbClr val="002060"/>
                </a:solidFill>
                <a:latin typeface="+mn-lt"/>
                <a:cs typeface="+mn-cs"/>
              </a:rPr>
              <a:t>   construction</a:t>
            </a:r>
          </a:p>
          <a:p>
            <a:pPr fontAlgn="auto">
              <a:spcBef>
                <a:spcPts val="0"/>
              </a:spcBef>
              <a:spcAft>
                <a:spcPts val="600"/>
              </a:spcAft>
              <a:buFont typeface="Arial" pitchFamily="34" charset="0"/>
              <a:buChar char="•"/>
              <a:defRPr/>
            </a:pPr>
            <a:endParaRPr lang="en-US" sz="2200" b="1" spc="-75" dirty="0">
              <a:solidFill>
                <a:srgbClr val="002060"/>
              </a:solidFill>
              <a:latin typeface="+mn-lt"/>
              <a:cs typeface="+mn-cs"/>
            </a:endParaRPr>
          </a:p>
          <a:p>
            <a:pPr fontAlgn="auto">
              <a:spcBef>
                <a:spcPts val="0"/>
              </a:spcBef>
              <a:spcAft>
                <a:spcPts val="0"/>
              </a:spcAft>
              <a:buFont typeface="Arial" pitchFamily="34" charset="0"/>
              <a:buChar char="•"/>
              <a:defRPr/>
            </a:pPr>
            <a:r>
              <a:rPr lang="en-US" sz="2200" b="1" spc="-75" dirty="0">
                <a:solidFill>
                  <a:srgbClr val="002060"/>
                </a:solidFill>
                <a:latin typeface="+mn-lt"/>
                <a:cs typeface="+mn-cs"/>
              </a:rPr>
              <a:t> Risk of meltdown (1.5% of all nuclear  </a:t>
            </a:r>
          </a:p>
          <a:p>
            <a:pPr fontAlgn="auto">
              <a:spcBef>
                <a:spcPts val="0"/>
              </a:spcBef>
              <a:spcAft>
                <a:spcPts val="0"/>
              </a:spcAft>
              <a:defRPr/>
            </a:pPr>
            <a:r>
              <a:rPr lang="en-US" sz="2200" b="1" spc="-75" dirty="0">
                <a:solidFill>
                  <a:srgbClr val="002060"/>
                </a:solidFill>
                <a:latin typeface="+mn-lt"/>
                <a:cs typeface="+mn-cs"/>
              </a:rPr>
              <a:t>   reactors to date have melted down)</a:t>
            </a:r>
          </a:p>
          <a:p>
            <a:pPr fontAlgn="auto">
              <a:spcBef>
                <a:spcPts val="0"/>
              </a:spcBef>
              <a:spcAft>
                <a:spcPts val="600"/>
              </a:spcAft>
              <a:buFont typeface="Arial" pitchFamily="34" charset="0"/>
              <a:buChar char="•"/>
              <a:defRPr/>
            </a:pPr>
            <a:endParaRPr lang="en-US" sz="2200" b="1" spc="-75" dirty="0">
              <a:solidFill>
                <a:srgbClr val="002060"/>
              </a:solidFill>
              <a:latin typeface="+mn-lt"/>
              <a:cs typeface="+mn-cs"/>
            </a:endParaRPr>
          </a:p>
          <a:p>
            <a:pPr fontAlgn="auto">
              <a:spcBef>
                <a:spcPts val="0"/>
              </a:spcBef>
              <a:spcAft>
                <a:spcPts val="600"/>
              </a:spcAft>
              <a:buFont typeface="Arial" pitchFamily="34" charset="0"/>
              <a:buChar char="•"/>
              <a:defRPr/>
            </a:pPr>
            <a:r>
              <a:rPr lang="en-US" sz="2200" b="1" spc="-75" dirty="0">
                <a:solidFill>
                  <a:srgbClr val="002060"/>
                </a:solidFill>
                <a:latin typeface="+mn-lt"/>
                <a:cs typeface="+mn-cs"/>
              </a:rPr>
              <a:t> High risk of nuclear weapons proliferation</a:t>
            </a:r>
          </a:p>
          <a:p>
            <a:pPr fontAlgn="auto">
              <a:spcBef>
                <a:spcPts val="0"/>
              </a:spcBef>
              <a:spcAft>
                <a:spcPts val="600"/>
              </a:spcAft>
              <a:buFont typeface="Arial" pitchFamily="34" charset="0"/>
              <a:buChar char="•"/>
              <a:defRPr/>
            </a:pPr>
            <a:endParaRPr lang="en-US" sz="2200" b="1" spc="-75" dirty="0">
              <a:solidFill>
                <a:srgbClr val="002060"/>
              </a:solidFill>
              <a:latin typeface="+mn-lt"/>
              <a:cs typeface="+mn-cs"/>
            </a:endParaRPr>
          </a:p>
          <a:p>
            <a:pPr fontAlgn="auto">
              <a:spcBef>
                <a:spcPts val="0"/>
              </a:spcBef>
              <a:spcAft>
                <a:spcPts val="0"/>
              </a:spcAft>
              <a:buFont typeface="Arial" pitchFamily="34" charset="0"/>
              <a:buChar char="•"/>
              <a:defRPr/>
            </a:pPr>
            <a:r>
              <a:rPr lang="en-US" sz="2200" b="1" spc="-75" dirty="0">
                <a:solidFill>
                  <a:srgbClr val="002060"/>
                </a:solidFill>
                <a:latin typeface="+mn-lt"/>
                <a:cs typeface="+mn-cs"/>
              </a:rPr>
              <a:t> Unresolved high-level nuclear waste     </a:t>
            </a:r>
          </a:p>
          <a:p>
            <a:pPr fontAlgn="auto">
              <a:spcBef>
                <a:spcPts val="0"/>
              </a:spcBef>
              <a:spcAft>
                <a:spcPts val="0"/>
              </a:spcAft>
              <a:defRPr/>
            </a:pPr>
            <a:r>
              <a:rPr lang="en-US" sz="2200" b="1" spc="-75" dirty="0">
                <a:solidFill>
                  <a:srgbClr val="002060"/>
                </a:solidFill>
                <a:latin typeface="+mn-lt"/>
                <a:cs typeface="+mn-cs"/>
              </a:rPr>
              <a:t>   disposal </a:t>
            </a:r>
            <a:r>
              <a:rPr lang="en-US" sz="2200" b="1" spc="-75" dirty="0" smtClean="0">
                <a:solidFill>
                  <a:srgbClr val="002060"/>
                </a:solidFill>
                <a:latin typeface="+mn-lt"/>
                <a:cs typeface="+mn-cs"/>
              </a:rPr>
              <a:t>issues.  </a:t>
            </a:r>
            <a:r>
              <a:rPr lang="en-US" sz="2200" b="1" spc="-75" dirty="0" smtClean="0">
                <a:solidFill>
                  <a:srgbClr val="002060"/>
                </a:solidFill>
                <a:latin typeface="+mj-lt"/>
              </a:rPr>
              <a:t>Expensive to build.</a:t>
            </a:r>
          </a:p>
          <a:p>
            <a:pPr fontAlgn="auto">
              <a:spcBef>
                <a:spcPts val="0"/>
              </a:spcBef>
              <a:spcAft>
                <a:spcPts val="0"/>
              </a:spcAft>
              <a:defRPr/>
            </a:pPr>
            <a:endParaRPr lang="en-US" sz="2200" b="1" spc="-75" dirty="0">
              <a:solidFill>
                <a:srgbClr val="002060"/>
              </a:solidFill>
              <a:latin typeface="+mn-lt"/>
              <a:cs typeface="+mn-cs"/>
            </a:endParaRPr>
          </a:p>
          <a:p>
            <a:pPr fontAlgn="auto">
              <a:spcBef>
                <a:spcPts val="0"/>
              </a:spcBef>
              <a:spcAft>
                <a:spcPts val="0"/>
              </a:spcAft>
              <a:buFont typeface="Arial" pitchFamily="34" charset="0"/>
              <a:buChar char="•"/>
              <a:defRPr/>
            </a:pPr>
            <a:r>
              <a:rPr lang="en-US" sz="2200" b="1" spc="-75" dirty="0">
                <a:solidFill>
                  <a:srgbClr val="002060"/>
                </a:solidFill>
                <a:latin typeface="+mn-lt"/>
                <a:cs typeface="+mn-cs"/>
              </a:rPr>
              <a:t> Construction time too long: too late in the  </a:t>
            </a:r>
          </a:p>
          <a:p>
            <a:pPr fontAlgn="auto">
              <a:spcBef>
                <a:spcPts val="0"/>
              </a:spcBef>
              <a:spcAft>
                <a:spcPts val="0"/>
              </a:spcAft>
              <a:defRPr/>
            </a:pPr>
            <a:r>
              <a:rPr lang="en-US" sz="2200" b="1" spc="-75" dirty="0">
                <a:solidFill>
                  <a:srgbClr val="002060"/>
                </a:solidFill>
                <a:latin typeface="+mn-lt"/>
                <a:cs typeface="+mn-cs"/>
              </a:rPr>
              <a:t>   fight against climate change	</a:t>
            </a:r>
          </a:p>
          <a:p>
            <a:pPr fontAlgn="auto">
              <a:lnSpc>
                <a:spcPct val="110000"/>
              </a:lnSpc>
              <a:spcBef>
                <a:spcPts val="0"/>
              </a:spcBef>
              <a:spcAft>
                <a:spcPts val="600"/>
              </a:spcAft>
              <a:defRPr/>
            </a:pPr>
            <a:r>
              <a:rPr lang="en-US" sz="2200" b="1" spc="-75" dirty="0">
                <a:solidFill>
                  <a:srgbClr val="002060"/>
                </a:solidFill>
                <a:latin typeface="+mn-lt"/>
                <a:cs typeface="+mn-cs"/>
              </a:rPr>
              <a:t>	</a:t>
            </a:r>
          </a:p>
        </p:txBody>
      </p:sp>
      <p:pic>
        <p:nvPicPr>
          <p:cNvPr id="19460" name="Picture 2" descr="http://upload.wikimedia.org/wikipedia/commons/thumb/d/df/Susquehanna_steam_electric_station.jpg/220px-Susquehanna_steam_electric_s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33702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a:xfrm>
            <a:off x="7010400" y="6492875"/>
            <a:ext cx="2133600" cy="365125"/>
          </a:xfrm>
        </p:spPr>
        <p:txBody>
          <a:bodyPr/>
          <a:lstStyle/>
          <a:p>
            <a:pPr>
              <a:defRPr/>
            </a:pPr>
            <a:fld id="{782AA0D7-C898-41A3-A5E4-98353C5D421B}"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A28D69-3FBD-4BA0-8DD4-47684500E585}" type="slidenum">
              <a:rPr lang="en-US"/>
              <a:pPr>
                <a:defRPr/>
              </a:pPr>
              <a:t>15</a:t>
            </a:fld>
            <a:endParaRPr lang="en-US"/>
          </a:p>
        </p:txBody>
      </p:sp>
      <p:sp>
        <p:nvSpPr>
          <p:cNvPr id="20483" name="Rectangle 4"/>
          <p:cNvSpPr>
            <a:spLocks noChangeArrowheads="1"/>
          </p:cNvSpPr>
          <p:nvPr/>
        </p:nvSpPr>
        <p:spPr bwMode="auto">
          <a:xfrm>
            <a:off x="681038" y="5473700"/>
            <a:ext cx="7942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t>Wind Capacity Factors at 90-m Hub Height in NYS. </a:t>
            </a:r>
            <a:r>
              <a:rPr lang="en-US" altLang="en-US" sz="1800"/>
              <a:t>Capacity factors of 30% or higher are the most cost-effective for wind energy development.</a:t>
            </a:r>
          </a:p>
        </p:txBody>
      </p:sp>
      <p:sp>
        <p:nvSpPr>
          <p:cNvPr id="7" name="TextBox 6"/>
          <p:cNvSpPr txBox="1"/>
          <p:nvPr/>
        </p:nvSpPr>
        <p:spPr>
          <a:xfrm>
            <a:off x="1285875" y="149225"/>
            <a:ext cx="6505575" cy="954088"/>
          </a:xfrm>
          <a:prstGeom prst="rect">
            <a:avLst/>
          </a:prstGeom>
          <a:noFill/>
        </p:spPr>
        <p:txBody>
          <a:bodyPr wrap="none">
            <a:spAutoFit/>
          </a:bodyPr>
          <a:lstStyle/>
          <a:p>
            <a:pPr algn="ctr" fontAlgn="auto">
              <a:spcBef>
                <a:spcPts val="0"/>
              </a:spcBef>
              <a:spcAft>
                <a:spcPts val="0"/>
              </a:spcAft>
              <a:defRPr/>
            </a:pPr>
            <a:r>
              <a:rPr lang="en-US" sz="2800" dirty="0">
                <a:solidFill>
                  <a:schemeClr val="tx2"/>
                </a:solidFill>
                <a:effectLst>
                  <a:outerShdw blurRad="38100" dist="38100" dir="2700000" algn="tl">
                    <a:srgbClr val="000000">
                      <a:alpha val="43137"/>
                    </a:srgbClr>
                  </a:outerShdw>
                </a:effectLst>
              </a:rPr>
              <a:t>MYTH: It Is Not Windy Enough in NYS </a:t>
            </a:r>
          </a:p>
          <a:p>
            <a:pPr algn="ctr" fontAlgn="auto">
              <a:spcBef>
                <a:spcPts val="0"/>
              </a:spcBef>
              <a:spcAft>
                <a:spcPts val="0"/>
              </a:spcAft>
              <a:defRPr/>
            </a:pPr>
            <a:r>
              <a:rPr lang="en-US" sz="2800" dirty="0">
                <a:solidFill>
                  <a:schemeClr val="tx2"/>
                </a:solidFill>
                <a:effectLst>
                  <a:outerShdw blurRad="38100" dist="38100" dir="2700000" algn="tl">
                    <a:srgbClr val="000000">
                      <a:alpha val="43137"/>
                    </a:srgbClr>
                  </a:outerShdw>
                </a:effectLst>
              </a:rPr>
              <a:t>to Make Wind Energy Practical</a:t>
            </a:r>
          </a:p>
        </p:txBody>
      </p:sp>
      <p:sp>
        <p:nvSpPr>
          <p:cNvPr id="20485" name="TextBox 7"/>
          <p:cNvSpPr txBox="1">
            <a:spLocks noChangeArrowheads="1"/>
          </p:cNvSpPr>
          <p:nvPr/>
        </p:nvSpPr>
        <p:spPr bwMode="auto">
          <a:xfrm>
            <a:off x="3008313" y="6372225"/>
            <a:ext cx="306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t>Jacobson et al., </a:t>
            </a:r>
            <a:r>
              <a:rPr lang="en-US" altLang="en-US" sz="1400" i="1"/>
              <a:t>Energy Policy</a:t>
            </a:r>
            <a:r>
              <a:rPr lang="en-US" altLang="en-US" sz="1400"/>
              <a:t>, 2013</a:t>
            </a:r>
          </a:p>
        </p:txBody>
      </p:sp>
      <p:pic>
        <p:nvPicPr>
          <p:cNvPr id="204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085850"/>
            <a:ext cx="6783387"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6"/>
          <p:cNvGraphicFramePr>
            <a:graphicFrameLocks noChangeAspect="1"/>
          </p:cNvGraphicFramePr>
          <p:nvPr/>
        </p:nvGraphicFramePr>
        <p:xfrm>
          <a:off x="381000" y="76200"/>
          <a:ext cx="8345488" cy="6710363"/>
        </p:xfrm>
        <a:graphic>
          <a:graphicData uri="http://schemas.openxmlformats.org/presentationml/2006/ole">
            <mc:AlternateContent xmlns:mc="http://schemas.openxmlformats.org/markup-compatibility/2006">
              <mc:Choice xmlns:v="urn:schemas-microsoft-com:vml" Requires="v">
                <p:oleObj spid="_x0000_s22544" name="Document" r:id="rId3" imgW="18285714" imgH="14171429" progId="Word.Document.12">
                  <p:link updateAutomatic="1"/>
                </p:oleObj>
              </mc:Choice>
              <mc:Fallback>
                <p:oleObj name="Document" r:id="rId3" imgW="18285714" imgH="14171429" progId="Word.Document.12">
                  <p:link updateAutomatic="1"/>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6200"/>
                        <a:ext cx="8345488" cy="671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531" name="Title 1"/>
          <p:cNvSpPr>
            <a:spLocks noGrp="1"/>
          </p:cNvSpPr>
          <p:nvPr>
            <p:ph type="title"/>
          </p:nvPr>
        </p:nvSpPr>
        <p:spPr>
          <a:xfrm>
            <a:off x="914400" y="1905000"/>
            <a:ext cx="4229100" cy="728663"/>
          </a:xfrm>
          <a:solidFill>
            <a:schemeClr val="bg1"/>
          </a:solidFill>
          <a:ln>
            <a:solidFill>
              <a:schemeClr val="tx2"/>
            </a:solidFill>
            <a:miter lim="800000"/>
            <a:headEnd/>
            <a:tailEnd/>
          </a:ln>
        </p:spPr>
        <p:txBody>
          <a:bodyPr/>
          <a:lstStyle/>
          <a:p>
            <a:pPr eaLnBrk="1" hangingPunct="1"/>
            <a:r>
              <a:rPr lang="en-US" altLang="en-US" sz="3100" smtClean="0">
                <a:solidFill>
                  <a:srgbClr val="000000"/>
                </a:solidFill>
              </a:rPr>
              <a:t>NYS: 4-4.5 kWh/m</a:t>
            </a:r>
            <a:r>
              <a:rPr lang="en-US" altLang="en-US" sz="3100" baseline="30000" smtClean="0">
                <a:solidFill>
                  <a:srgbClr val="000000"/>
                </a:solidFill>
              </a:rPr>
              <a:t>2</a:t>
            </a:r>
            <a:r>
              <a:rPr lang="en-US" altLang="en-US" sz="3100" smtClean="0">
                <a:solidFill>
                  <a:srgbClr val="000000"/>
                </a:solidFill>
              </a:rPr>
              <a:t>/day)</a:t>
            </a:r>
          </a:p>
        </p:txBody>
      </p:sp>
      <p:sp>
        <p:nvSpPr>
          <p:cNvPr id="4" name="TextBox 3"/>
          <p:cNvSpPr txBox="1"/>
          <p:nvPr/>
        </p:nvSpPr>
        <p:spPr>
          <a:xfrm>
            <a:off x="200025" y="176213"/>
            <a:ext cx="6411913" cy="954087"/>
          </a:xfrm>
          <a:prstGeom prst="rect">
            <a:avLst/>
          </a:prstGeom>
          <a:solidFill>
            <a:schemeClr val="bg1"/>
          </a:solidFill>
          <a:ln>
            <a:solidFill>
              <a:srgbClr val="FF0000"/>
            </a:solidFill>
          </a:ln>
        </p:spPr>
        <p:txBody>
          <a:bodyPr wrap="none">
            <a:spAutoFit/>
          </a:bodyPr>
          <a:lstStyle/>
          <a:p>
            <a:pPr algn="ctr" fontAlgn="auto">
              <a:spcBef>
                <a:spcPts val="0"/>
              </a:spcBef>
              <a:spcAft>
                <a:spcPts val="0"/>
              </a:spcAft>
              <a:defRPr/>
            </a:pPr>
            <a:r>
              <a:rPr lang="en-US" sz="2800" dirty="0">
                <a:solidFill>
                  <a:schemeClr val="tx2"/>
                </a:solidFill>
                <a:effectLst>
                  <a:outerShdw blurRad="38100" dist="38100" dir="2700000" algn="tl">
                    <a:srgbClr val="000000">
                      <a:alpha val="43137"/>
                    </a:srgbClr>
                  </a:outerShdw>
                </a:effectLst>
              </a:rPr>
              <a:t>MYTH: It Is Not Sunny Enough in NYS </a:t>
            </a:r>
          </a:p>
          <a:p>
            <a:pPr algn="ctr" fontAlgn="auto">
              <a:spcBef>
                <a:spcPts val="0"/>
              </a:spcBef>
              <a:spcAft>
                <a:spcPts val="0"/>
              </a:spcAft>
              <a:defRPr/>
            </a:pPr>
            <a:r>
              <a:rPr lang="en-US" sz="2800" dirty="0">
                <a:solidFill>
                  <a:schemeClr val="tx2"/>
                </a:solidFill>
                <a:effectLst>
                  <a:outerShdw blurRad="38100" dist="38100" dir="2700000" algn="tl">
                    <a:srgbClr val="000000">
                      <a:alpha val="43137"/>
                    </a:srgbClr>
                  </a:outerShdw>
                </a:effectLst>
              </a:rPr>
              <a:t>to Make Solar Energy Practical</a:t>
            </a:r>
          </a:p>
        </p:txBody>
      </p:sp>
      <p:cxnSp>
        <p:nvCxnSpPr>
          <p:cNvPr id="6" name="Straight Arrow Connector 5"/>
          <p:cNvCxnSpPr>
            <a:stCxn id="22531" idx="3"/>
          </p:cNvCxnSpPr>
          <p:nvPr/>
        </p:nvCxnSpPr>
        <p:spPr>
          <a:xfrm flipV="1">
            <a:off x="5143500" y="2060575"/>
            <a:ext cx="2403475" cy="2095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5152BE58-62EC-4428-9C71-646E2DE7864C}" type="slidenum">
              <a:rPr lang="en-US" smtClean="0"/>
              <a:pPr>
                <a:defRPr/>
              </a:pPr>
              <a:t>16</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304800"/>
            <a:ext cx="7467600" cy="800100"/>
          </a:xfrm>
        </p:spPr>
        <p:txBody>
          <a:bodyPr rtlCol="0">
            <a:noAutofit/>
          </a:bodyPr>
          <a:lstStyle/>
          <a:p>
            <a:pPr eaLnBrk="1" fontAlgn="auto" hangingPunct="1">
              <a:spcAft>
                <a:spcPts val="0"/>
              </a:spcAft>
              <a:defRPr/>
            </a:pPr>
            <a:r>
              <a:rPr lang="en-US" sz="3600" spc="-75" dirty="0" smtClean="0">
                <a:solidFill>
                  <a:srgbClr val="0070C0"/>
                </a:solidFill>
                <a:effectLst>
                  <a:outerShdw blurRad="38100" dist="38100" dir="2700000" algn="tl">
                    <a:srgbClr val="000000">
                      <a:alpha val="43137"/>
                    </a:srgbClr>
                  </a:outerShdw>
                </a:effectLst>
              </a:rPr>
              <a:t>Conversion to Renewable Energy will Create Jobs in New York State</a:t>
            </a:r>
          </a:p>
        </p:txBody>
      </p:sp>
      <p:pic>
        <p:nvPicPr>
          <p:cNvPr id="337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0225" y="2182813"/>
            <a:ext cx="3344863"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157913" y="4716463"/>
            <a:ext cx="2001837" cy="307975"/>
          </a:xfrm>
          <a:prstGeom prst="rect">
            <a:avLst/>
          </a:prstGeom>
        </p:spPr>
        <p:txBody>
          <a:bodyPr>
            <a:spAutoFit/>
          </a:bodyPr>
          <a:lstStyle/>
          <a:p>
            <a:pPr fontAlgn="auto">
              <a:spcBef>
                <a:spcPts val="0"/>
              </a:spcBef>
              <a:spcAft>
                <a:spcPts val="0"/>
              </a:spcAft>
              <a:defRPr/>
            </a:pPr>
            <a:r>
              <a:rPr lang="en-US" sz="1400" spc="-75" dirty="0" err="1">
                <a:solidFill>
                  <a:srgbClr val="D5EDF4"/>
                </a:solidFill>
                <a:latin typeface="+mn-lt"/>
                <a:cs typeface="+mn-cs"/>
              </a:rPr>
              <a:t>Info.ussolarinstitute.com</a:t>
            </a:r>
            <a:endParaRPr lang="en-US" sz="1400" dirty="0">
              <a:solidFill>
                <a:srgbClr val="D5EDF4"/>
              </a:solidFill>
              <a:latin typeface="+mn-lt"/>
              <a:cs typeface="+mn-cs"/>
            </a:endParaRPr>
          </a:p>
        </p:txBody>
      </p:sp>
      <p:sp>
        <p:nvSpPr>
          <p:cNvPr id="33797" name="TextBox 1"/>
          <p:cNvSpPr txBox="1">
            <a:spLocks noChangeArrowheads="1"/>
          </p:cNvSpPr>
          <p:nvPr/>
        </p:nvSpPr>
        <p:spPr bwMode="auto">
          <a:xfrm>
            <a:off x="182563" y="1974850"/>
            <a:ext cx="56388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a:solidFill>
                  <a:srgbClr val="0070C0"/>
                </a:solidFill>
              </a:rPr>
              <a:t>Average number of jobs in the US per million dollars spent on energy production:  </a:t>
            </a:r>
          </a:p>
          <a:p>
            <a:pPr eaLnBrk="1" hangingPunct="1">
              <a:spcBef>
                <a:spcPct val="0"/>
              </a:spcBef>
              <a:buFontTx/>
              <a:buNone/>
            </a:pPr>
            <a:endParaRPr lang="en-US" altLang="en-US" sz="2800" b="1">
              <a:solidFill>
                <a:srgbClr val="0070C0"/>
              </a:solidFill>
            </a:endParaRPr>
          </a:p>
          <a:p>
            <a:pPr eaLnBrk="1" hangingPunct="1">
              <a:spcBef>
                <a:spcPct val="0"/>
              </a:spcBef>
              <a:buFontTx/>
              <a:buNone/>
            </a:pPr>
            <a:r>
              <a:rPr lang="en-US" altLang="en-US" sz="2800" b="1">
                <a:solidFill>
                  <a:srgbClr val="0070C0"/>
                </a:solidFill>
              </a:rPr>
              <a:t>	</a:t>
            </a:r>
            <a:r>
              <a:rPr lang="en-US" altLang="en-US" sz="4000" b="1">
                <a:solidFill>
                  <a:srgbClr val="0070C0"/>
                </a:solidFill>
              </a:rPr>
              <a:t>3.7   for fossil fuels</a:t>
            </a:r>
          </a:p>
          <a:p>
            <a:pPr eaLnBrk="1" hangingPunct="1">
              <a:spcBef>
                <a:spcPct val="0"/>
              </a:spcBef>
              <a:buFontTx/>
              <a:buNone/>
            </a:pPr>
            <a:r>
              <a:rPr lang="en-US" altLang="en-US" sz="4000" b="1">
                <a:solidFill>
                  <a:srgbClr val="0070C0"/>
                </a:solidFill>
              </a:rPr>
              <a:t>	9.5   for wind</a:t>
            </a:r>
          </a:p>
          <a:p>
            <a:pPr eaLnBrk="1" hangingPunct="1">
              <a:spcBef>
                <a:spcPct val="0"/>
              </a:spcBef>
              <a:buFontTx/>
              <a:buNone/>
            </a:pPr>
            <a:r>
              <a:rPr lang="en-US" altLang="en-US" sz="4000" b="1">
                <a:solidFill>
                  <a:srgbClr val="0070C0"/>
                </a:solidFill>
              </a:rPr>
              <a:t>	9.7   for solar</a:t>
            </a:r>
          </a:p>
        </p:txBody>
      </p:sp>
      <p:sp>
        <p:nvSpPr>
          <p:cNvPr id="33798" name="TextBox 6"/>
          <p:cNvSpPr txBox="1">
            <a:spLocks noChangeArrowheads="1"/>
          </p:cNvSpPr>
          <p:nvPr/>
        </p:nvSpPr>
        <p:spPr bwMode="auto">
          <a:xfrm>
            <a:off x="1524000" y="6019800"/>
            <a:ext cx="651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Source: </a:t>
            </a:r>
            <a:r>
              <a:rPr lang="ja-JP" altLang="en-US" sz="1800"/>
              <a:t>“</a:t>
            </a:r>
            <a:r>
              <a:rPr lang="en-US" altLang="ja-JP" sz="1800"/>
              <a:t>The Economic Benefits of Investing in Clean Energy</a:t>
            </a:r>
            <a:r>
              <a:rPr lang="ja-JP" altLang="en-US" sz="1800"/>
              <a:t>”</a:t>
            </a:r>
            <a:r>
              <a:rPr lang="en-US" altLang="ja-JP" sz="1800"/>
              <a:t>, </a:t>
            </a:r>
          </a:p>
          <a:p>
            <a:pPr eaLnBrk="1" hangingPunct="1">
              <a:spcBef>
                <a:spcPct val="0"/>
              </a:spcBef>
              <a:buFontTx/>
              <a:buNone/>
            </a:pPr>
            <a:r>
              <a:rPr lang="en-US" altLang="ja-JP" sz="1800"/>
              <a:t>U. Mass, Dept. of Economics &amp; Policy Research Institute, June 2009.</a:t>
            </a:r>
            <a:endParaRPr lang="en-US" altLang="en-US" sz="1800"/>
          </a:p>
        </p:txBody>
      </p:sp>
      <p:sp>
        <p:nvSpPr>
          <p:cNvPr id="8" name="Slide Number Placeholder 3"/>
          <p:cNvSpPr>
            <a:spLocks noGrp="1"/>
          </p:cNvSpPr>
          <p:nvPr>
            <p:ph type="sldNum" sz="quarter" idx="12"/>
          </p:nvPr>
        </p:nvSpPr>
        <p:spPr>
          <a:xfrm>
            <a:off x="6781800" y="6324600"/>
            <a:ext cx="2133600" cy="365125"/>
          </a:xfrm>
        </p:spPr>
        <p:txBody>
          <a:bodyPr/>
          <a:lstStyle/>
          <a:p>
            <a:pPr>
              <a:defRPr/>
            </a:pPr>
            <a:fld id="{C30033D6-929D-4A57-97F6-FB09BE6E7F81}" type="slidenum">
              <a:rPr lang="en-US"/>
              <a:pPr>
                <a:defRPr/>
              </a:pPr>
              <a:t>17</a:t>
            </a:fld>
            <a:endParaRPr 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sz="3600" dirty="0" smtClean="0">
                <a:solidFill>
                  <a:srgbClr val="0070C0"/>
                </a:solidFill>
                <a:effectLst>
                  <a:outerShdw blurRad="38100" dist="38100" dir="2700000" algn="tl">
                    <a:srgbClr val="000000">
                      <a:alpha val="43137"/>
                    </a:srgbClr>
                  </a:outerShdw>
                </a:effectLst>
              </a:rPr>
              <a:t>Estimated Job Creation in New York State with SOLUTIONS PLAN</a:t>
            </a:r>
          </a:p>
        </p:txBody>
      </p:sp>
      <p:sp>
        <p:nvSpPr>
          <p:cNvPr id="4" name="Slide Number Placeholder 3"/>
          <p:cNvSpPr>
            <a:spLocks noGrp="1"/>
          </p:cNvSpPr>
          <p:nvPr>
            <p:ph type="sldNum" sz="quarter" idx="12"/>
          </p:nvPr>
        </p:nvSpPr>
        <p:spPr/>
        <p:txBody>
          <a:bodyPr/>
          <a:lstStyle/>
          <a:p>
            <a:pPr>
              <a:defRPr/>
            </a:pPr>
            <a:fld id="{C029F0CE-D4CD-49E9-BEEA-BAE1352B5CEE}" type="slidenum">
              <a:rPr lang="en-US"/>
              <a:pPr>
                <a:defRPr/>
              </a:pPr>
              <a:t>18</a:t>
            </a:fld>
            <a:endParaRPr lang="en-US"/>
          </a:p>
        </p:txBody>
      </p:sp>
      <p:graphicFrame>
        <p:nvGraphicFramePr>
          <p:cNvPr id="6" name="Table 5"/>
          <p:cNvGraphicFramePr>
            <a:graphicFrameLocks noGrp="1"/>
          </p:cNvGraphicFramePr>
          <p:nvPr/>
        </p:nvGraphicFramePr>
        <p:xfrm>
          <a:off x="955675" y="1252538"/>
          <a:ext cx="7069138" cy="5203824"/>
        </p:xfrm>
        <a:graphic>
          <a:graphicData uri="http://schemas.openxmlformats.org/drawingml/2006/table">
            <a:tbl>
              <a:tblPr/>
              <a:tblGrid>
                <a:gridCol w="3062443"/>
                <a:gridCol w="2016107"/>
                <a:gridCol w="1990588"/>
              </a:tblGrid>
              <a:tr h="1417127">
                <a:tc>
                  <a:txBody>
                    <a:bodyPr/>
                    <a:lstStyle/>
                    <a:p>
                      <a:pPr algn="ctr" fontAlgn="ctr"/>
                      <a:r>
                        <a:rPr lang="en-US" sz="1800" b="1" i="0" u="none" strike="noStrike" dirty="0">
                          <a:solidFill>
                            <a:srgbClr val="000000"/>
                          </a:solidFill>
                          <a:latin typeface="Arial"/>
                        </a:rPr>
                        <a:t>Energy Technology</a:t>
                      </a:r>
                    </a:p>
                  </a:txBody>
                  <a:tcPr marL="9524" marR="9524" marT="9526" marB="0" anchor="ctr">
                    <a:lnL>
                      <a:noFill/>
                    </a:lnL>
                    <a:lnR>
                      <a:noFill/>
                    </a:lnR>
                    <a:lnT>
                      <a:noFill/>
                    </a:lnT>
                    <a:lnB>
                      <a:noFill/>
                    </a:lnB>
                    <a:solidFill>
                      <a:srgbClr val="DBE5F1"/>
                    </a:solidFill>
                  </a:tcPr>
                </a:tc>
                <a:tc>
                  <a:txBody>
                    <a:bodyPr/>
                    <a:lstStyle/>
                    <a:p>
                      <a:pPr algn="ctr" fontAlgn="ctr"/>
                      <a:r>
                        <a:rPr lang="en-US" sz="1800" b="1" i="0" u="none" strike="noStrike" dirty="0" smtClean="0">
                          <a:solidFill>
                            <a:srgbClr val="000000"/>
                          </a:solidFill>
                          <a:latin typeface="Arial"/>
                        </a:rPr>
                        <a:t>Construction Jobs</a:t>
                      </a:r>
                      <a:endParaRPr lang="en-US" sz="1800" b="1" i="0" u="none" strike="noStrike" dirty="0">
                        <a:solidFill>
                          <a:srgbClr val="000000"/>
                        </a:solidFill>
                        <a:latin typeface="Arial"/>
                      </a:endParaRPr>
                    </a:p>
                  </a:txBody>
                  <a:tcPr marL="9524" marR="9524" marT="9526" marB="0" anchor="ctr">
                    <a:lnL>
                      <a:noFill/>
                    </a:lnL>
                    <a:lnR>
                      <a:noFill/>
                    </a:lnR>
                    <a:lnT>
                      <a:noFill/>
                    </a:lnT>
                    <a:lnB>
                      <a:noFill/>
                    </a:lnB>
                    <a:solidFill>
                      <a:srgbClr val="DBE5F1"/>
                    </a:solidFill>
                  </a:tcPr>
                </a:tc>
                <a:tc>
                  <a:txBody>
                    <a:bodyPr/>
                    <a:lstStyle/>
                    <a:p>
                      <a:pPr algn="ctr" fontAlgn="ctr"/>
                      <a:r>
                        <a:rPr lang="en-US" sz="1800" b="1" i="0" u="none" strike="noStrike" dirty="0" smtClean="0">
                          <a:solidFill>
                            <a:srgbClr val="000000"/>
                          </a:solidFill>
                          <a:latin typeface="Arial"/>
                        </a:rPr>
                        <a:t>Operations </a:t>
                      </a:r>
                    </a:p>
                    <a:p>
                      <a:pPr algn="ctr" fontAlgn="ctr"/>
                      <a:r>
                        <a:rPr lang="en-US" sz="1800" b="1" i="0" u="none" strike="noStrike" dirty="0" smtClean="0">
                          <a:solidFill>
                            <a:srgbClr val="000000"/>
                          </a:solidFill>
                          <a:latin typeface="Arial"/>
                        </a:rPr>
                        <a:t>Jobs</a:t>
                      </a:r>
                      <a:endParaRPr lang="en-US" sz="1800" b="1" i="0" u="none" strike="noStrike" dirty="0">
                        <a:solidFill>
                          <a:srgbClr val="000000"/>
                        </a:solidFill>
                        <a:latin typeface="Arial"/>
                      </a:endParaRPr>
                    </a:p>
                  </a:txBody>
                  <a:tcPr marL="9524" marR="9524" marT="9526" marB="0" anchor="ctr">
                    <a:lnL>
                      <a:noFill/>
                    </a:lnL>
                    <a:lnR>
                      <a:noFill/>
                    </a:lnR>
                    <a:lnT>
                      <a:noFill/>
                    </a:lnT>
                    <a:lnB>
                      <a:noFill/>
                    </a:lnB>
                    <a:solidFill>
                      <a:srgbClr val="DBE5F1"/>
                    </a:solidFill>
                  </a:tcPr>
                </a:tc>
              </a:tr>
              <a:tr h="350114">
                <a:tc>
                  <a:txBody>
                    <a:bodyPr/>
                    <a:lstStyle/>
                    <a:p>
                      <a:pPr algn="l" fontAlgn="ctr"/>
                      <a:r>
                        <a:rPr lang="en-US" sz="1800" b="0" i="0" u="none" strike="noStrike">
                          <a:solidFill>
                            <a:srgbClr val="000000"/>
                          </a:solidFill>
                          <a:latin typeface="Arial"/>
                        </a:rPr>
                        <a:t>Onshore wind</a:t>
                      </a:r>
                    </a:p>
                  </a:txBody>
                  <a:tcPr marL="9524" marR="9524" marT="9526"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1,832 </a:t>
                      </a:r>
                    </a:p>
                  </a:txBody>
                  <a:tcPr marL="9524" marR="9524" marT="9526" marB="0" anchor="b">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2,745 </a:t>
                      </a:r>
                    </a:p>
                  </a:txBody>
                  <a:tcPr marL="9524" marR="9524" marT="9526" marB="0" anchor="b">
                    <a:lnL>
                      <a:noFill/>
                    </a:lnL>
                    <a:lnR>
                      <a:noFill/>
                    </a:lnR>
                    <a:lnT>
                      <a:noFill/>
                    </a:lnT>
                    <a:lnB>
                      <a:noFill/>
                    </a:lnB>
                    <a:solidFill>
                      <a:srgbClr val="DBE5F1"/>
                    </a:solidFill>
                  </a:tcPr>
                </a:tc>
              </a:tr>
              <a:tr h="350114">
                <a:tc>
                  <a:txBody>
                    <a:bodyPr/>
                    <a:lstStyle/>
                    <a:p>
                      <a:pPr algn="l" fontAlgn="ctr"/>
                      <a:r>
                        <a:rPr lang="en-US" sz="1800" b="0" i="0" u="none" strike="noStrike">
                          <a:solidFill>
                            <a:srgbClr val="000000"/>
                          </a:solidFill>
                          <a:latin typeface="Arial"/>
                        </a:rPr>
                        <a:t>Offshore wind</a:t>
                      </a:r>
                    </a:p>
                  </a:txBody>
                  <a:tcPr marL="9524" marR="9524" marT="9526" marB="0" anchor="ctr">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10,148 </a:t>
                      </a:r>
                    </a:p>
                  </a:txBody>
                  <a:tcPr marL="9524" marR="9524" marT="9526" marB="0" anchor="b">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37,128 </a:t>
                      </a:r>
                    </a:p>
                  </a:txBody>
                  <a:tcPr marL="9524" marR="9524" marT="9526" marB="0" anchor="b">
                    <a:lnL>
                      <a:noFill/>
                    </a:lnL>
                    <a:lnR>
                      <a:noFill/>
                    </a:lnR>
                    <a:lnT>
                      <a:noFill/>
                    </a:lnT>
                    <a:lnB>
                      <a:noFill/>
                    </a:lnB>
                    <a:solidFill>
                      <a:srgbClr val="DBE5F1"/>
                    </a:solidFill>
                  </a:tcPr>
                </a:tc>
              </a:tr>
              <a:tr h="350114">
                <a:tc>
                  <a:txBody>
                    <a:bodyPr/>
                    <a:lstStyle/>
                    <a:p>
                      <a:pPr algn="l" fontAlgn="ctr"/>
                      <a:r>
                        <a:rPr lang="en-US" sz="1800" b="0" i="0" u="none" strike="noStrike">
                          <a:solidFill>
                            <a:srgbClr val="000000"/>
                          </a:solidFill>
                          <a:latin typeface="Arial"/>
                        </a:rPr>
                        <a:t>Wave device</a:t>
                      </a:r>
                    </a:p>
                  </a:txBody>
                  <a:tcPr marL="9524" marR="9524" marT="9526" marB="0" anchor="ctr">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474 </a:t>
                      </a:r>
                    </a:p>
                  </a:txBody>
                  <a:tcPr marL="9524" marR="9524" marT="9526" marB="0" anchor="b">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3,325 </a:t>
                      </a:r>
                    </a:p>
                  </a:txBody>
                  <a:tcPr marL="9524" marR="9524" marT="9526" marB="0" anchor="b">
                    <a:lnL>
                      <a:noFill/>
                    </a:lnL>
                    <a:lnR>
                      <a:noFill/>
                    </a:lnR>
                    <a:lnT>
                      <a:noFill/>
                    </a:lnT>
                    <a:lnB>
                      <a:noFill/>
                    </a:lnB>
                    <a:solidFill>
                      <a:srgbClr val="DBE5F1"/>
                    </a:solidFill>
                  </a:tcPr>
                </a:tc>
              </a:tr>
              <a:tr h="350114">
                <a:tc>
                  <a:txBody>
                    <a:bodyPr/>
                    <a:lstStyle/>
                    <a:p>
                      <a:pPr algn="l" fontAlgn="ctr"/>
                      <a:r>
                        <a:rPr lang="en-US" sz="1800" b="0" i="0" u="none" strike="noStrike">
                          <a:solidFill>
                            <a:srgbClr val="000000"/>
                          </a:solidFill>
                          <a:latin typeface="Arial"/>
                        </a:rPr>
                        <a:t>Geothermal plant</a:t>
                      </a:r>
                    </a:p>
                  </a:txBody>
                  <a:tcPr marL="9524" marR="9524" marT="9526" marB="0" anchor="ctr">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1,214 </a:t>
                      </a:r>
                    </a:p>
                  </a:txBody>
                  <a:tcPr marL="9524" marR="9524" marT="9526" marB="0" anchor="b">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411 </a:t>
                      </a:r>
                    </a:p>
                  </a:txBody>
                  <a:tcPr marL="9524" marR="9524" marT="9526" marB="0" anchor="b">
                    <a:lnL>
                      <a:noFill/>
                    </a:lnL>
                    <a:lnR>
                      <a:noFill/>
                    </a:lnR>
                    <a:lnT>
                      <a:noFill/>
                    </a:lnT>
                    <a:lnB>
                      <a:noFill/>
                    </a:lnB>
                    <a:solidFill>
                      <a:srgbClr val="DBE5F1"/>
                    </a:solidFill>
                  </a:tcPr>
                </a:tc>
              </a:tr>
              <a:tr h="350114">
                <a:tc>
                  <a:txBody>
                    <a:bodyPr/>
                    <a:lstStyle/>
                    <a:p>
                      <a:pPr algn="l" fontAlgn="ctr"/>
                      <a:r>
                        <a:rPr lang="en-US" sz="1800" b="0" i="0" u="none" strike="noStrike">
                          <a:solidFill>
                            <a:srgbClr val="000000"/>
                          </a:solidFill>
                          <a:latin typeface="Arial"/>
                        </a:rPr>
                        <a:t>Hydroelectric plant</a:t>
                      </a:r>
                    </a:p>
                  </a:txBody>
                  <a:tcPr marL="9524" marR="9524" marT="9526" marB="0" anchor="ctr">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275 </a:t>
                      </a:r>
                    </a:p>
                  </a:txBody>
                  <a:tcPr marL="9524" marR="9524" marT="9526" marB="0" anchor="b">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275 </a:t>
                      </a:r>
                    </a:p>
                  </a:txBody>
                  <a:tcPr marL="9524" marR="9524" marT="9526" marB="0" anchor="b">
                    <a:lnL>
                      <a:noFill/>
                    </a:lnL>
                    <a:lnR>
                      <a:noFill/>
                    </a:lnR>
                    <a:lnT>
                      <a:noFill/>
                    </a:lnT>
                    <a:lnB>
                      <a:noFill/>
                    </a:lnB>
                    <a:solidFill>
                      <a:srgbClr val="DBE5F1"/>
                    </a:solidFill>
                  </a:tcPr>
                </a:tc>
              </a:tr>
              <a:tr h="350114">
                <a:tc>
                  <a:txBody>
                    <a:bodyPr/>
                    <a:lstStyle/>
                    <a:p>
                      <a:pPr algn="l" fontAlgn="ctr"/>
                      <a:r>
                        <a:rPr lang="en-US" sz="1800" b="0" i="0" u="none" strike="noStrike">
                          <a:solidFill>
                            <a:srgbClr val="000000"/>
                          </a:solidFill>
                          <a:latin typeface="Arial"/>
                        </a:rPr>
                        <a:t>Tidal turbine</a:t>
                      </a:r>
                    </a:p>
                  </a:txBody>
                  <a:tcPr marL="9524" marR="9524" marT="9526" marB="0" anchor="ctr">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752 </a:t>
                      </a:r>
                    </a:p>
                  </a:txBody>
                  <a:tcPr marL="9524" marR="9524" marT="9526" marB="0" anchor="b">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5,770 </a:t>
                      </a:r>
                    </a:p>
                  </a:txBody>
                  <a:tcPr marL="9524" marR="9524" marT="9526" marB="0" anchor="b">
                    <a:lnL>
                      <a:noFill/>
                    </a:lnL>
                    <a:lnR>
                      <a:noFill/>
                    </a:lnR>
                    <a:lnT>
                      <a:noFill/>
                    </a:lnT>
                    <a:lnB>
                      <a:noFill/>
                    </a:lnB>
                    <a:solidFill>
                      <a:srgbClr val="DBE5F1"/>
                    </a:solidFill>
                  </a:tcPr>
                </a:tc>
              </a:tr>
              <a:tr h="350114">
                <a:tc>
                  <a:txBody>
                    <a:bodyPr/>
                    <a:lstStyle/>
                    <a:p>
                      <a:pPr algn="l" fontAlgn="ctr"/>
                      <a:r>
                        <a:rPr lang="en-US" sz="1800" b="0" i="0" u="none" strike="noStrike">
                          <a:solidFill>
                            <a:srgbClr val="000000"/>
                          </a:solidFill>
                          <a:latin typeface="Arial"/>
                        </a:rPr>
                        <a:t>Res. roof PV system</a:t>
                      </a:r>
                    </a:p>
                  </a:txBody>
                  <a:tcPr marL="9524" marR="9524" marT="9526" marB="0" anchor="ctr">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62,514 </a:t>
                      </a:r>
                    </a:p>
                  </a:txBody>
                  <a:tcPr marL="9524" marR="9524" marT="9526" marB="0" anchor="b">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19,206 </a:t>
                      </a:r>
                    </a:p>
                  </a:txBody>
                  <a:tcPr marL="9524" marR="9524" marT="9526" marB="0" anchor="b">
                    <a:lnL>
                      <a:noFill/>
                    </a:lnL>
                    <a:lnR>
                      <a:noFill/>
                    </a:lnR>
                    <a:lnT>
                      <a:noFill/>
                    </a:lnT>
                    <a:lnB>
                      <a:noFill/>
                    </a:lnB>
                    <a:solidFill>
                      <a:srgbClr val="DBE5F1"/>
                    </a:solidFill>
                  </a:tcPr>
                </a:tc>
              </a:tr>
              <a:tr h="659672">
                <a:tc>
                  <a:txBody>
                    <a:bodyPr/>
                    <a:lstStyle/>
                    <a:p>
                      <a:pPr algn="l" fontAlgn="ctr"/>
                      <a:r>
                        <a:rPr lang="en-US" sz="1800" b="0" i="0" u="none" strike="noStrike">
                          <a:solidFill>
                            <a:srgbClr val="000000"/>
                          </a:solidFill>
                          <a:latin typeface="Arial"/>
                        </a:rPr>
                        <a:t>Com/gov roof PV system</a:t>
                      </a:r>
                    </a:p>
                  </a:txBody>
                  <a:tcPr marL="9524" marR="9524" marT="9526" marB="0" anchor="ctr">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110,213 </a:t>
                      </a:r>
                    </a:p>
                  </a:txBody>
                  <a:tcPr marL="9524" marR="9524" marT="9526" marB="0" anchor="b">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22,259 </a:t>
                      </a:r>
                    </a:p>
                  </a:txBody>
                  <a:tcPr marL="9524" marR="9524" marT="9526" marB="0" anchor="b">
                    <a:lnL>
                      <a:noFill/>
                    </a:lnL>
                    <a:lnR>
                      <a:noFill/>
                    </a:lnR>
                    <a:lnT>
                      <a:noFill/>
                    </a:lnT>
                    <a:lnB>
                      <a:noFill/>
                    </a:lnB>
                    <a:solidFill>
                      <a:srgbClr val="DBE5F1"/>
                    </a:solidFill>
                  </a:tcPr>
                </a:tc>
              </a:tr>
              <a:tr h="350114">
                <a:tc>
                  <a:txBody>
                    <a:bodyPr/>
                    <a:lstStyle/>
                    <a:p>
                      <a:pPr algn="l" fontAlgn="ctr"/>
                      <a:r>
                        <a:rPr lang="en-US" sz="1800" b="0" i="0" u="none" strike="noStrike">
                          <a:solidFill>
                            <a:srgbClr val="000000"/>
                          </a:solidFill>
                          <a:latin typeface="Arial"/>
                        </a:rPr>
                        <a:t>Solar PV plant</a:t>
                      </a:r>
                    </a:p>
                  </a:txBody>
                  <a:tcPr marL="9524" marR="9524" marT="9526" marB="0" anchor="ctr">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51,510 </a:t>
                      </a:r>
                    </a:p>
                  </a:txBody>
                  <a:tcPr marL="9524" marR="9524" marT="9526" marB="0" anchor="b">
                    <a:lnL>
                      <a:noFill/>
                    </a:lnL>
                    <a:lnR>
                      <a:noFill/>
                    </a:lnR>
                    <a:lnT>
                      <a:noFill/>
                    </a:lnT>
                    <a:lnB>
                      <a:noFill/>
                    </a:lnB>
                    <a:solidFill>
                      <a:srgbClr val="DBE5F1"/>
                    </a:solidFill>
                  </a:tcPr>
                </a:tc>
                <a:tc>
                  <a:txBody>
                    <a:bodyPr/>
                    <a:lstStyle/>
                    <a:p>
                      <a:pPr algn="l" fontAlgn="b"/>
                      <a:r>
                        <a:rPr lang="en-US" sz="1800" b="0" i="0" u="none" strike="noStrike">
                          <a:solidFill>
                            <a:srgbClr val="000000"/>
                          </a:solidFill>
                          <a:latin typeface="Calibri"/>
                        </a:rPr>
                        <a:t>            16,808 </a:t>
                      </a:r>
                    </a:p>
                  </a:txBody>
                  <a:tcPr marL="9524" marR="9524" marT="9526" marB="0" anchor="b">
                    <a:lnL>
                      <a:noFill/>
                    </a:lnL>
                    <a:lnR>
                      <a:noFill/>
                    </a:lnR>
                    <a:lnT>
                      <a:noFill/>
                    </a:lnT>
                    <a:lnB>
                      <a:noFill/>
                    </a:lnB>
                    <a:solidFill>
                      <a:srgbClr val="DBE5F1"/>
                    </a:solidFill>
                  </a:tcPr>
                </a:tc>
              </a:tr>
              <a:tr h="326113">
                <a:tc>
                  <a:txBody>
                    <a:bodyPr/>
                    <a:lstStyle/>
                    <a:p>
                      <a:pPr algn="l" fontAlgn="b"/>
                      <a:r>
                        <a:rPr lang="en-US" sz="1800" b="1" i="0" u="none" strike="noStrike" dirty="0">
                          <a:solidFill>
                            <a:srgbClr val="000000"/>
                          </a:solidFill>
                          <a:latin typeface="Arial"/>
                        </a:rPr>
                        <a:t> </a:t>
                      </a:r>
                      <a:r>
                        <a:rPr lang="en-US" sz="1800" b="1" i="0" u="none" strike="noStrike" dirty="0" smtClean="0">
                          <a:solidFill>
                            <a:srgbClr val="000000"/>
                          </a:solidFill>
                          <a:latin typeface="Arial"/>
                        </a:rPr>
                        <a:t>TOTALS</a:t>
                      </a:r>
                      <a:endParaRPr lang="en-US" sz="1800" b="1" i="0" u="none" strike="noStrike" dirty="0">
                        <a:solidFill>
                          <a:srgbClr val="000000"/>
                        </a:solidFill>
                        <a:latin typeface="Arial"/>
                      </a:endParaRPr>
                    </a:p>
                  </a:txBody>
                  <a:tcPr marL="9524" marR="9524" marT="9526" marB="0" anchor="b">
                    <a:lnL>
                      <a:noFill/>
                    </a:lnL>
                    <a:lnR>
                      <a:noFill/>
                    </a:lnR>
                    <a:lnT>
                      <a:noFill/>
                    </a:lnT>
                    <a:lnB>
                      <a:noFill/>
                    </a:lnB>
                    <a:solidFill>
                      <a:srgbClr val="DBE5F1"/>
                    </a:solidFill>
                  </a:tcPr>
                </a:tc>
                <a:tc>
                  <a:txBody>
                    <a:bodyPr/>
                    <a:lstStyle/>
                    <a:p>
                      <a:pPr algn="l" fontAlgn="b"/>
                      <a:r>
                        <a:rPr lang="en-US" sz="1800" b="1" i="0" u="none" strike="noStrike" dirty="0">
                          <a:solidFill>
                            <a:srgbClr val="000000"/>
                          </a:solidFill>
                          <a:latin typeface="Calibri"/>
                        </a:rPr>
                        <a:t>           238,931 </a:t>
                      </a:r>
                    </a:p>
                  </a:txBody>
                  <a:tcPr marL="9524" marR="9524" marT="9526" marB="0" anchor="b">
                    <a:lnL>
                      <a:noFill/>
                    </a:lnL>
                    <a:lnR>
                      <a:noFill/>
                    </a:lnR>
                    <a:lnT w="6350" cap="flat" cmpd="sng" algn="ctr">
                      <a:noFill/>
                      <a:prstDash val="solid"/>
                      <a:round/>
                      <a:headEnd type="none" w="med" len="med"/>
                      <a:tailEnd type="none" w="med" len="med"/>
                    </a:lnT>
                    <a:lnB>
                      <a:noFill/>
                    </a:lnB>
                    <a:solidFill>
                      <a:srgbClr val="DBE5F1"/>
                    </a:solidFill>
                  </a:tcPr>
                </a:tc>
                <a:tc>
                  <a:txBody>
                    <a:bodyPr/>
                    <a:lstStyle/>
                    <a:p>
                      <a:pPr algn="l" fontAlgn="b"/>
                      <a:r>
                        <a:rPr lang="en-US" sz="1800" b="1" i="0" u="none" strike="noStrike" dirty="0">
                          <a:solidFill>
                            <a:srgbClr val="000000"/>
                          </a:solidFill>
                          <a:latin typeface="Calibri"/>
                        </a:rPr>
                        <a:t>          107,926 </a:t>
                      </a:r>
                    </a:p>
                  </a:txBody>
                  <a:tcPr marL="9524" marR="9524" marT="9526" marB="0" anchor="b">
                    <a:lnL>
                      <a:noFill/>
                    </a:lnL>
                    <a:lnR>
                      <a:noFill/>
                    </a:lnR>
                    <a:lnT w="6350" cap="flat" cmpd="sng" algn="ctr">
                      <a:noFill/>
                      <a:prstDash val="solid"/>
                      <a:round/>
                      <a:headEnd type="none" w="med" len="med"/>
                      <a:tailEnd type="none" w="med" len="med"/>
                    </a:lnT>
                    <a:lnB>
                      <a:noFill/>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9313" y="0"/>
            <a:ext cx="5154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5"/>
          <p:cNvSpPr>
            <a:spLocks noChangeArrowheads="1"/>
          </p:cNvSpPr>
          <p:nvPr/>
        </p:nvSpPr>
        <p:spPr bwMode="auto">
          <a:xfrm>
            <a:off x="2159000" y="6581775"/>
            <a:ext cx="69850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2" tIns="40821" rIns="81642" bIns="40821">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a:solidFill>
                  <a:srgbClr val="660066"/>
                </a:solidFill>
              </a:rPr>
              <a:t>http://graphics8.nytimes.com/images/2009/12/15/nyregion/air-480.jpg</a:t>
            </a:r>
          </a:p>
        </p:txBody>
      </p:sp>
      <p:sp>
        <p:nvSpPr>
          <p:cNvPr id="49154" name="Rectangle 2"/>
          <p:cNvSpPr>
            <a:spLocks noGrp="1" noChangeArrowheads="1"/>
          </p:cNvSpPr>
          <p:nvPr>
            <p:ph type="title"/>
          </p:nvPr>
        </p:nvSpPr>
        <p:spPr>
          <a:xfrm>
            <a:off x="138113" y="533400"/>
            <a:ext cx="3251200" cy="4648200"/>
          </a:xfrm>
        </p:spPr>
        <p:txBody>
          <a:bodyPr rtlCol="0">
            <a:normAutofit/>
          </a:bodyPr>
          <a:lstStyle/>
          <a:p>
            <a:pPr algn="l" eaLnBrk="1" fontAlgn="auto" hangingPunct="1">
              <a:spcAft>
                <a:spcPts val="0"/>
              </a:spcAft>
              <a:defRPr/>
            </a:pPr>
            <a:r>
              <a:rPr lang="en-US" sz="2800" b="1" spc="-75" dirty="0" smtClean="0">
                <a:solidFill>
                  <a:srgbClr val="0070C0"/>
                </a:solidFill>
              </a:rPr>
              <a:t>Fossil-fuel air pollution causes 4,000 deaths per year in New York State.</a:t>
            </a:r>
            <a:br>
              <a:rPr lang="en-US" sz="2800" b="1" spc="-75" dirty="0" smtClean="0">
                <a:solidFill>
                  <a:srgbClr val="0070C0"/>
                </a:solidFill>
              </a:rPr>
            </a:br>
            <a:r>
              <a:rPr lang="en-US" sz="2800" b="1" spc="-75" dirty="0">
                <a:solidFill>
                  <a:srgbClr val="0070C0"/>
                </a:solidFill>
              </a:rPr>
              <a:t/>
            </a:r>
            <a:br>
              <a:rPr lang="en-US" sz="2800" b="1" spc="-75" dirty="0">
                <a:solidFill>
                  <a:srgbClr val="0070C0"/>
                </a:solidFill>
              </a:rPr>
            </a:br>
            <a:r>
              <a:rPr lang="en-US" sz="2800" b="1" spc="-75" dirty="0" smtClean="0">
                <a:solidFill>
                  <a:srgbClr val="0070C0"/>
                </a:solidFill>
              </a:rPr>
              <a:t>Deaths and other health costs = $33 billion per year in New York State. </a:t>
            </a:r>
            <a:endParaRPr lang="en-US" sz="2400" b="1" spc="-75" dirty="0">
              <a:solidFill>
                <a:srgbClr val="0070C0"/>
              </a:solidFill>
            </a:endParaRPr>
          </a:p>
        </p:txBody>
      </p:sp>
      <p:sp>
        <p:nvSpPr>
          <p:cNvPr id="2" name="Rectangle 1"/>
          <p:cNvSpPr/>
          <p:nvPr/>
        </p:nvSpPr>
        <p:spPr>
          <a:xfrm>
            <a:off x="3600450" y="5181600"/>
            <a:ext cx="4732338" cy="892175"/>
          </a:xfrm>
          <a:prstGeom prst="rect">
            <a:avLst/>
          </a:prstGeom>
          <a:solidFill>
            <a:srgbClr val="CCFFFF"/>
          </a:solidFill>
          <a:ln w="57150">
            <a:solidFill>
              <a:schemeClr val="tx1"/>
            </a:solidFill>
          </a:ln>
        </p:spPr>
        <p:txBody>
          <a:bodyPr>
            <a:spAutoFit/>
          </a:bodyPr>
          <a:lstStyle/>
          <a:p>
            <a:pPr algn="ctr" fontAlgn="auto">
              <a:spcBef>
                <a:spcPts val="0"/>
              </a:spcBef>
              <a:spcAft>
                <a:spcPts val="0"/>
              </a:spcAft>
              <a:defRPr/>
            </a:pPr>
            <a:r>
              <a:rPr lang="en-US" b="1" spc="-75" dirty="0">
                <a:solidFill>
                  <a:srgbClr val="0070C0"/>
                </a:solidFill>
                <a:latin typeface="Calibri" pitchFamily="34" charset="0"/>
                <a:cs typeface="+mn-cs"/>
              </a:rPr>
              <a:t>Aerosol particle pollution in NYC during winter 2009</a:t>
            </a:r>
            <a:br>
              <a:rPr lang="en-US" b="1" spc="-75" dirty="0">
                <a:solidFill>
                  <a:srgbClr val="0070C0"/>
                </a:solidFill>
                <a:latin typeface="Calibri" pitchFamily="34" charset="0"/>
                <a:cs typeface="+mn-cs"/>
              </a:rPr>
            </a:br>
            <a:r>
              <a:rPr lang="en-US" b="1" spc="-75" dirty="0">
                <a:solidFill>
                  <a:srgbClr val="0070C0"/>
                </a:solidFill>
                <a:latin typeface="Calibri" pitchFamily="34" charset="0"/>
                <a:cs typeface="+mn-cs"/>
              </a:rPr>
              <a:t/>
            </a:r>
            <a:br>
              <a:rPr lang="en-US" b="1" spc="-75" dirty="0">
                <a:solidFill>
                  <a:srgbClr val="0070C0"/>
                </a:solidFill>
                <a:latin typeface="Calibri" pitchFamily="34" charset="0"/>
                <a:cs typeface="+mn-cs"/>
              </a:rPr>
            </a:br>
            <a:r>
              <a:rPr lang="en-US" sz="1600" b="1" spc="-75" dirty="0">
                <a:solidFill>
                  <a:srgbClr val="0070C0"/>
                </a:solidFill>
                <a:latin typeface="Calibri" pitchFamily="34" charset="0"/>
                <a:cs typeface="+mn-cs"/>
              </a:rPr>
              <a:t>(values above 7 </a:t>
            </a:r>
            <a:r>
              <a:rPr lang="en-US" sz="1600" b="1" spc="-75" dirty="0" err="1">
                <a:solidFill>
                  <a:srgbClr val="0070C0"/>
                </a:solidFill>
                <a:latin typeface="Calibri" pitchFamily="34" charset="0"/>
                <a:cs typeface="+mn-cs"/>
              </a:rPr>
              <a:t>ug</a:t>
            </a:r>
            <a:r>
              <a:rPr lang="en-US" sz="1600" b="1" spc="-75" dirty="0">
                <a:solidFill>
                  <a:srgbClr val="0070C0"/>
                </a:solidFill>
                <a:latin typeface="Calibri" pitchFamily="34" charset="0"/>
                <a:cs typeface="+mn-cs"/>
              </a:rPr>
              <a:t>/m</a:t>
            </a:r>
            <a:r>
              <a:rPr lang="en-US" sz="1600" b="1" spc="-75" baseline="30000" dirty="0">
                <a:solidFill>
                  <a:srgbClr val="0070C0"/>
                </a:solidFill>
                <a:latin typeface="Calibri" pitchFamily="34" charset="0"/>
                <a:cs typeface="+mn-cs"/>
              </a:rPr>
              <a:t>3</a:t>
            </a:r>
            <a:r>
              <a:rPr lang="en-US" sz="1600" b="1" spc="-75" dirty="0">
                <a:solidFill>
                  <a:srgbClr val="0070C0"/>
                </a:solidFill>
                <a:latin typeface="Calibri" pitchFamily="34" charset="0"/>
                <a:cs typeface="+mn-cs"/>
              </a:rPr>
              <a:t> increase mortality the most)</a:t>
            </a:r>
            <a:endParaRPr lang="en-US" dirty="0">
              <a:latin typeface="+mn-lt"/>
              <a:cs typeface="+mn-cs"/>
            </a:endParaRPr>
          </a:p>
        </p:txBody>
      </p:sp>
      <p:sp>
        <p:nvSpPr>
          <p:cNvPr id="7" name="Slide Number Placeholder 6"/>
          <p:cNvSpPr>
            <a:spLocks noGrp="1"/>
          </p:cNvSpPr>
          <p:nvPr>
            <p:ph type="sldNum" sz="quarter" idx="12"/>
          </p:nvPr>
        </p:nvSpPr>
        <p:spPr/>
        <p:txBody>
          <a:bodyPr/>
          <a:lstStyle/>
          <a:p>
            <a:pPr>
              <a:defRPr/>
            </a:pPr>
            <a:fld id="{7C40A04B-E02C-4BC3-B8D8-A97EA94CEAD5}" type="slidenum">
              <a:rPr lang="en-US"/>
              <a:pPr>
                <a:defRPr/>
              </a:pPr>
              <a:t>19</a:t>
            </a:fld>
            <a:endParaRPr lang="en-US"/>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60B313-57C6-42BC-A56B-1DC7645124A2}" type="slidenum">
              <a:rPr lang="en-US" smtClean="0"/>
              <a:pPr>
                <a:defRPr/>
              </a:pPr>
              <a:t>2</a:t>
            </a:fld>
            <a:endParaRPr lang="en-US"/>
          </a:p>
        </p:txBody>
      </p:sp>
      <p:sp>
        <p:nvSpPr>
          <p:cNvPr id="5" name="Content Placeholder 4"/>
          <p:cNvSpPr>
            <a:spLocks noGrp="1"/>
          </p:cNvSpPr>
          <p:nvPr>
            <p:ph idx="1"/>
          </p:nvPr>
        </p:nvSpPr>
        <p:spPr>
          <a:xfrm>
            <a:off x="457200" y="791570"/>
            <a:ext cx="8229600" cy="5334593"/>
          </a:xfrm>
        </p:spPr>
        <p:txBody>
          <a:bodyPr/>
          <a:lstStyle/>
          <a:p>
            <a:pPr marL="0" indent="0">
              <a:buNone/>
            </a:pPr>
            <a:r>
              <a:rPr lang="en-US" sz="2800" dirty="0" smtClean="0"/>
              <a:t>Many of these slides prepared by </a:t>
            </a:r>
          </a:p>
          <a:p>
            <a:pPr marL="0" indent="0">
              <a:buNone/>
            </a:pPr>
            <a:endParaRPr lang="en-US" sz="2800" dirty="0" smtClean="0"/>
          </a:p>
          <a:p>
            <a:pPr marL="0" indent="0">
              <a:buNone/>
            </a:pPr>
            <a:r>
              <a:rPr lang="en-US" sz="2800" dirty="0" smtClean="0"/>
              <a:t>The </a:t>
            </a:r>
            <a:r>
              <a:rPr lang="en-US" sz="2800" dirty="0"/>
              <a:t>Solutions Project</a:t>
            </a:r>
            <a:br>
              <a:rPr lang="en-US" sz="2800" dirty="0"/>
            </a:br>
            <a:r>
              <a:rPr lang="en-US" sz="2800" dirty="0"/>
              <a:t>thesolutionsproject.org/</a:t>
            </a:r>
            <a:endParaRPr lang="en-US" sz="2800" dirty="0" smtClean="0"/>
          </a:p>
          <a:p>
            <a:pPr marL="0" indent="0">
              <a:buNone/>
            </a:pPr>
            <a:endParaRPr lang="en-US" sz="2800" dirty="0" smtClean="0"/>
          </a:p>
          <a:p>
            <a:pPr marL="0" indent="0">
              <a:buNone/>
            </a:pPr>
            <a:r>
              <a:rPr lang="en-US" sz="2800" dirty="0" err="1" smtClean="0"/>
              <a:t>Physcians</a:t>
            </a:r>
            <a:r>
              <a:rPr lang="en-US" sz="2800" dirty="0" smtClean="0"/>
              <a:t>, Scientists and Engineers for Healthy Energy</a:t>
            </a:r>
          </a:p>
          <a:p>
            <a:pPr marL="0" indent="0">
              <a:buNone/>
            </a:pPr>
            <a:endParaRPr lang="en-US" sz="2800" dirty="0"/>
          </a:p>
          <a:p>
            <a:pPr marL="0" indent="0">
              <a:buNone/>
            </a:pPr>
            <a:r>
              <a:rPr lang="en-US" sz="2800" dirty="0"/>
              <a:t>Dr. Tony Anthony </a:t>
            </a:r>
            <a:r>
              <a:rPr lang="en-US" sz="2800" dirty="0" err="1" smtClean="0"/>
              <a:t>Ingraffea</a:t>
            </a:r>
            <a:r>
              <a:rPr lang="en-US" sz="2800" dirty="0" smtClean="0"/>
              <a:t>, Cornell</a:t>
            </a:r>
            <a:br>
              <a:rPr lang="en-US" sz="2800" dirty="0" smtClean="0"/>
            </a:br>
            <a:endParaRPr lang="en-US" sz="2800" dirty="0" smtClean="0"/>
          </a:p>
          <a:p>
            <a:pPr marL="0" indent="0">
              <a:buNone/>
            </a:pPr>
            <a:r>
              <a:rPr lang="en-US" sz="2800" dirty="0" smtClean="0"/>
              <a:t>Trade Unions for Energy Democracy</a:t>
            </a:r>
            <a:br>
              <a:rPr lang="en-US" sz="2800" dirty="0" smtClean="0"/>
            </a:br>
            <a:r>
              <a:rPr lang="en-US" sz="2800" dirty="0" smtClean="0"/>
              <a:t>Sean Sweeney</a:t>
            </a:r>
            <a:endParaRPr lang="en-US" sz="2800" dirty="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80872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DB2A14A-5D05-4276-A6D3-937B33A46727}" type="slidenum">
              <a:rPr lang="en-US"/>
              <a:pPr>
                <a:defRPr/>
              </a:pPr>
              <a:t>20</a:t>
            </a:fld>
            <a:endParaRPr lang="en-US" dirty="0"/>
          </a:p>
        </p:txBody>
      </p:sp>
      <p:grpSp>
        <p:nvGrpSpPr>
          <p:cNvPr id="32771" name="Group 6"/>
          <p:cNvGrpSpPr>
            <a:grpSpLocks/>
          </p:cNvGrpSpPr>
          <p:nvPr/>
        </p:nvGrpSpPr>
        <p:grpSpPr bwMode="auto">
          <a:xfrm>
            <a:off x="304800" y="149225"/>
            <a:ext cx="4572000" cy="6708775"/>
            <a:chOff x="228600" y="0"/>
            <a:chExt cx="4572000" cy="6708633"/>
          </a:xfrm>
        </p:grpSpPr>
        <p:pic>
          <p:nvPicPr>
            <p:cNvPr id="327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4481512" cy="670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14800" y="0"/>
              <a:ext cx="685800" cy="6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Rectangle 1"/>
          <p:cNvSpPr/>
          <p:nvPr/>
        </p:nvSpPr>
        <p:spPr>
          <a:xfrm>
            <a:off x="504825" y="6005513"/>
            <a:ext cx="3808413" cy="852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3" name="Rectangle 6"/>
          <p:cNvSpPr>
            <a:spLocks noChangeArrowheads="1"/>
          </p:cNvSpPr>
          <p:nvPr/>
        </p:nvSpPr>
        <p:spPr bwMode="auto">
          <a:xfrm>
            <a:off x="5014913" y="2082800"/>
            <a:ext cx="38020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And…</a:t>
            </a:r>
          </a:p>
          <a:p>
            <a:pPr eaLnBrk="1" hangingPunct="1">
              <a:spcBef>
                <a:spcPct val="0"/>
              </a:spcBef>
              <a:buFontTx/>
              <a:buNone/>
            </a:pPr>
            <a:r>
              <a:rPr lang="en-US" altLang="en-US" sz="2400">
                <a:latin typeface="Arial" charset="0"/>
              </a:rPr>
              <a:t>NYS’s own emission </a:t>
            </a:r>
          </a:p>
          <a:p>
            <a:pPr eaLnBrk="1" hangingPunct="1">
              <a:spcBef>
                <a:spcPct val="0"/>
              </a:spcBef>
              <a:buFontTx/>
              <a:buNone/>
            </a:pPr>
            <a:r>
              <a:rPr lang="en-US" altLang="en-US" sz="2400">
                <a:latin typeface="Arial" charset="0"/>
              </a:rPr>
              <a:t>decreases would reduce </a:t>
            </a:r>
          </a:p>
          <a:p>
            <a:pPr eaLnBrk="1" hangingPunct="1">
              <a:spcBef>
                <a:spcPct val="0"/>
              </a:spcBef>
              <a:buFontTx/>
              <a:buNone/>
            </a:pPr>
            <a:r>
              <a:rPr lang="en-US" altLang="en-US" sz="2400">
                <a:latin typeface="Arial" charset="0"/>
              </a:rPr>
              <a:t>2050 U.S. climate costs </a:t>
            </a:r>
          </a:p>
          <a:p>
            <a:pPr eaLnBrk="1" hangingPunct="1">
              <a:spcBef>
                <a:spcPct val="0"/>
              </a:spcBef>
              <a:buFontTx/>
              <a:buNone/>
            </a:pPr>
            <a:r>
              <a:rPr lang="en-US" altLang="en-US" sz="2400">
                <a:latin typeface="Arial" charset="0"/>
              </a:rPr>
              <a:t>by $3.2 billion/yr.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600" dirty="0" smtClean="0">
                <a:solidFill>
                  <a:srgbClr val="0070C0"/>
                </a:solidFill>
                <a:effectLst>
                  <a:outerShdw blurRad="38100" dist="38100" dir="2700000" algn="tl">
                    <a:srgbClr val="000000">
                      <a:alpha val="43137"/>
                    </a:srgbClr>
                  </a:outerShdw>
                </a:effectLst>
              </a:rPr>
              <a:t>Estimated Cost of Renewable Energy Sources in New York State</a:t>
            </a:r>
          </a:p>
        </p:txBody>
      </p:sp>
      <p:sp>
        <p:nvSpPr>
          <p:cNvPr id="4" name="Slide Number Placeholder 3"/>
          <p:cNvSpPr>
            <a:spLocks noGrp="1"/>
          </p:cNvSpPr>
          <p:nvPr>
            <p:ph type="sldNum" sz="quarter" idx="12"/>
          </p:nvPr>
        </p:nvSpPr>
        <p:spPr/>
        <p:txBody>
          <a:bodyPr/>
          <a:lstStyle/>
          <a:p>
            <a:pPr>
              <a:defRPr/>
            </a:pPr>
            <a:fld id="{EB8C88D5-CF60-4C27-8646-28DF4B8186A5}" type="slidenum">
              <a:rPr lang="en-US"/>
              <a:pPr>
                <a:defRPr/>
              </a:pPr>
              <a:t>21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05058933"/>
              </p:ext>
            </p:extLst>
          </p:nvPr>
        </p:nvGraphicFramePr>
        <p:xfrm>
          <a:off x="1447800" y="1408221"/>
          <a:ext cx="6324600" cy="4132771"/>
        </p:xfrm>
        <a:graphic>
          <a:graphicData uri="http://schemas.openxmlformats.org/drawingml/2006/table">
            <a:tbl>
              <a:tblPr/>
              <a:tblGrid>
                <a:gridCol w="3384402"/>
                <a:gridCol w="2940198"/>
              </a:tblGrid>
              <a:tr h="844644">
                <a:tc>
                  <a:txBody>
                    <a:bodyPr/>
                    <a:lstStyle/>
                    <a:p>
                      <a:pPr algn="ctr" fontAlgn="ctr"/>
                      <a:r>
                        <a:rPr lang="en-US" sz="1800" b="1" i="0" u="sng" strike="noStrike" dirty="0">
                          <a:solidFill>
                            <a:srgbClr val="000000"/>
                          </a:solidFill>
                          <a:latin typeface="Arial"/>
                        </a:rPr>
                        <a:t>Energy Technology</a:t>
                      </a:r>
                    </a:p>
                  </a:txBody>
                  <a:tcPr marL="5637" marR="5637" marT="5638" marB="0" anchor="ctr">
                    <a:lnL>
                      <a:noFill/>
                    </a:lnL>
                    <a:lnR>
                      <a:noFill/>
                    </a:lnR>
                    <a:lnT>
                      <a:noFill/>
                    </a:lnT>
                    <a:lnB>
                      <a:noFill/>
                    </a:lnB>
                    <a:solidFill>
                      <a:srgbClr val="DBE5F1"/>
                    </a:solidFill>
                  </a:tcPr>
                </a:tc>
                <a:tc>
                  <a:txBody>
                    <a:bodyPr/>
                    <a:lstStyle/>
                    <a:p>
                      <a:pPr algn="ctr" fontAlgn="ctr"/>
                      <a:r>
                        <a:rPr lang="en-US" sz="1800" b="1" i="0" u="sng" strike="noStrike" dirty="0">
                          <a:solidFill>
                            <a:srgbClr val="000000"/>
                          </a:solidFill>
                          <a:latin typeface="Arial"/>
                        </a:rPr>
                        <a:t>Cost </a:t>
                      </a:r>
                      <a:r>
                        <a:rPr lang="en-US" sz="1800" b="1" i="0" u="sng" strike="noStrike" dirty="0" smtClean="0">
                          <a:solidFill>
                            <a:srgbClr val="000000"/>
                          </a:solidFill>
                          <a:latin typeface="Arial"/>
                        </a:rPr>
                        <a:t>(billion)</a:t>
                      </a:r>
                      <a:endParaRPr lang="en-US" sz="1800" b="1" i="0" u="sng" strike="noStrike" dirty="0">
                        <a:solidFill>
                          <a:srgbClr val="000000"/>
                        </a:solidFill>
                        <a:latin typeface="Arial"/>
                      </a:endParaRPr>
                    </a:p>
                  </a:txBody>
                  <a:tcPr marL="5637" marR="5637" marT="5638" marB="0" anchor="ctr">
                    <a:lnL>
                      <a:noFill/>
                    </a:lnL>
                    <a:lnR>
                      <a:noFill/>
                    </a:lnR>
                    <a:lnT>
                      <a:noFill/>
                    </a:lnT>
                    <a:lnB>
                      <a:noFill/>
                    </a:lnB>
                    <a:solidFill>
                      <a:srgbClr val="DBE5F1"/>
                    </a:solidFill>
                  </a:tcPr>
                </a:tc>
              </a:tr>
              <a:tr h="334241">
                <a:tc>
                  <a:txBody>
                    <a:bodyPr/>
                    <a:lstStyle/>
                    <a:p>
                      <a:pPr algn="l" fontAlgn="ctr"/>
                      <a:r>
                        <a:rPr lang="en-US" sz="1800" b="0" i="0" u="none" strike="noStrike">
                          <a:solidFill>
                            <a:srgbClr val="000000"/>
                          </a:solidFill>
                          <a:latin typeface="Arial"/>
                        </a:rPr>
                        <a:t>Onshore wind</a:t>
                      </a:r>
                    </a:p>
                  </a:txBody>
                  <a:tcPr marL="5637" marR="5637" marT="5638"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25.7</a:t>
                      </a:r>
                      <a:endParaRPr lang="en-US" sz="1800" b="0" i="0" u="none" strike="noStrike" dirty="0">
                        <a:solidFill>
                          <a:srgbClr val="000000"/>
                        </a:solidFill>
                        <a:latin typeface="Calibri"/>
                      </a:endParaRPr>
                    </a:p>
                  </a:txBody>
                  <a:tcPr marL="5637" marR="5637" marT="5638" marB="0" anchor="b">
                    <a:lnL>
                      <a:noFill/>
                    </a:lnL>
                    <a:lnR>
                      <a:noFill/>
                    </a:lnR>
                    <a:lnT>
                      <a:noFill/>
                    </a:lnT>
                    <a:lnB>
                      <a:noFill/>
                    </a:lnB>
                    <a:solidFill>
                      <a:srgbClr val="DBE5F1"/>
                    </a:solidFill>
                  </a:tcPr>
                </a:tc>
              </a:tr>
              <a:tr h="334241">
                <a:tc>
                  <a:txBody>
                    <a:bodyPr/>
                    <a:lstStyle/>
                    <a:p>
                      <a:pPr algn="l" fontAlgn="ctr"/>
                      <a:r>
                        <a:rPr lang="en-US" sz="1800" b="0" i="0" u="none" strike="noStrike">
                          <a:solidFill>
                            <a:srgbClr val="000000"/>
                          </a:solidFill>
                          <a:latin typeface="Arial"/>
                        </a:rPr>
                        <a:t>Offshore wind</a:t>
                      </a:r>
                    </a:p>
                  </a:txBody>
                  <a:tcPr marL="5637" marR="5637" marT="5638"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176.7</a:t>
                      </a:r>
                      <a:endParaRPr lang="en-US" sz="1800" b="0" i="0" u="none" strike="noStrike" dirty="0">
                        <a:solidFill>
                          <a:srgbClr val="000000"/>
                        </a:solidFill>
                        <a:latin typeface="Calibri"/>
                      </a:endParaRPr>
                    </a:p>
                  </a:txBody>
                  <a:tcPr marL="5637" marR="5637" marT="5638" marB="0" anchor="b">
                    <a:lnL>
                      <a:noFill/>
                    </a:lnL>
                    <a:lnR>
                      <a:noFill/>
                    </a:lnR>
                    <a:lnT>
                      <a:noFill/>
                    </a:lnT>
                    <a:lnB>
                      <a:noFill/>
                    </a:lnB>
                    <a:solidFill>
                      <a:srgbClr val="DBE5F1"/>
                    </a:solidFill>
                  </a:tcPr>
                </a:tc>
              </a:tr>
              <a:tr h="334241">
                <a:tc>
                  <a:txBody>
                    <a:bodyPr/>
                    <a:lstStyle/>
                    <a:p>
                      <a:pPr algn="l" fontAlgn="ctr"/>
                      <a:r>
                        <a:rPr lang="en-US" sz="1800" b="0" i="0" u="none" strike="noStrike" dirty="0">
                          <a:solidFill>
                            <a:srgbClr val="000000"/>
                          </a:solidFill>
                          <a:latin typeface="Arial"/>
                        </a:rPr>
                        <a:t>Wave device</a:t>
                      </a:r>
                    </a:p>
                  </a:txBody>
                  <a:tcPr marL="5637" marR="5637" marT="5638"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4.2</a:t>
                      </a:r>
                      <a:endParaRPr lang="en-US" sz="1800" b="0" i="0" u="none" strike="noStrike" dirty="0">
                        <a:solidFill>
                          <a:srgbClr val="000000"/>
                        </a:solidFill>
                        <a:latin typeface="Calibri"/>
                      </a:endParaRPr>
                    </a:p>
                  </a:txBody>
                  <a:tcPr marL="5637" marR="5637" marT="5638" marB="0" anchor="b">
                    <a:lnL>
                      <a:noFill/>
                    </a:lnL>
                    <a:lnR>
                      <a:noFill/>
                    </a:lnR>
                    <a:lnT>
                      <a:noFill/>
                    </a:lnT>
                    <a:lnB>
                      <a:noFill/>
                    </a:lnB>
                    <a:solidFill>
                      <a:srgbClr val="DBE5F1"/>
                    </a:solidFill>
                  </a:tcPr>
                </a:tc>
              </a:tr>
              <a:tr h="334241">
                <a:tc>
                  <a:txBody>
                    <a:bodyPr/>
                    <a:lstStyle/>
                    <a:p>
                      <a:pPr algn="l" fontAlgn="ctr"/>
                      <a:r>
                        <a:rPr lang="en-US" sz="1800" b="0" i="0" u="none" strike="noStrike">
                          <a:solidFill>
                            <a:srgbClr val="000000"/>
                          </a:solidFill>
                          <a:latin typeface="Arial"/>
                        </a:rPr>
                        <a:t>Geothermal plant</a:t>
                      </a:r>
                    </a:p>
                  </a:txBody>
                  <a:tcPr marL="5637" marR="5637" marT="5638"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5.9</a:t>
                      </a:r>
                      <a:endParaRPr lang="en-US" sz="1800" b="0" i="0" u="none" strike="noStrike" dirty="0">
                        <a:solidFill>
                          <a:srgbClr val="000000"/>
                        </a:solidFill>
                        <a:latin typeface="Calibri"/>
                      </a:endParaRPr>
                    </a:p>
                  </a:txBody>
                  <a:tcPr marL="5637" marR="5637" marT="5638" marB="0" anchor="b">
                    <a:lnL>
                      <a:noFill/>
                    </a:lnL>
                    <a:lnR>
                      <a:noFill/>
                    </a:lnR>
                    <a:lnT>
                      <a:noFill/>
                    </a:lnT>
                    <a:lnB>
                      <a:noFill/>
                    </a:lnB>
                    <a:solidFill>
                      <a:srgbClr val="DBE5F1"/>
                    </a:solidFill>
                  </a:tcPr>
                </a:tc>
              </a:tr>
              <a:tr h="334241">
                <a:tc>
                  <a:txBody>
                    <a:bodyPr/>
                    <a:lstStyle/>
                    <a:p>
                      <a:pPr algn="l" fontAlgn="ctr"/>
                      <a:r>
                        <a:rPr lang="en-US" sz="1800" b="0" i="0" u="none" strike="noStrike">
                          <a:solidFill>
                            <a:srgbClr val="000000"/>
                          </a:solidFill>
                          <a:latin typeface="Arial"/>
                        </a:rPr>
                        <a:t>Hydroelectric plant</a:t>
                      </a:r>
                    </a:p>
                  </a:txBody>
                  <a:tcPr marL="5637" marR="5637" marT="5638"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1.8</a:t>
                      </a:r>
                      <a:endParaRPr lang="en-US" sz="1800" b="0" i="0" u="none" strike="noStrike" dirty="0">
                        <a:solidFill>
                          <a:srgbClr val="000000"/>
                        </a:solidFill>
                        <a:latin typeface="Calibri"/>
                      </a:endParaRPr>
                    </a:p>
                  </a:txBody>
                  <a:tcPr marL="5637" marR="5637" marT="5638" marB="0" anchor="b">
                    <a:lnL>
                      <a:noFill/>
                    </a:lnL>
                    <a:lnR>
                      <a:noFill/>
                    </a:lnR>
                    <a:lnT>
                      <a:noFill/>
                    </a:lnT>
                    <a:lnB>
                      <a:noFill/>
                    </a:lnB>
                    <a:solidFill>
                      <a:srgbClr val="DBE5F1"/>
                    </a:solidFill>
                  </a:tcPr>
                </a:tc>
              </a:tr>
              <a:tr h="334241">
                <a:tc>
                  <a:txBody>
                    <a:bodyPr/>
                    <a:lstStyle/>
                    <a:p>
                      <a:pPr algn="l" fontAlgn="ctr"/>
                      <a:r>
                        <a:rPr lang="en-US" sz="1800" b="0" i="0" u="none" strike="noStrike">
                          <a:solidFill>
                            <a:srgbClr val="000000"/>
                          </a:solidFill>
                          <a:latin typeface="Arial"/>
                        </a:rPr>
                        <a:t>Tidal turbine</a:t>
                      </a:r>
                    </a:p>
                  </a:txBody>
                  <a:tcPr marL="5637" marR="5637" marT="5638"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7.6</a:t>
                      </a:r>
                      <a:endParaRPr lang="en-US" sz="1800" b="0" i="0" u="none" strike="noStrike" dirty="0">
                        <a:solidFill>
                          <a:srgbClr val="000000"/>
                        </a:solidFill>
                        <a:latin typeface="Calibri"/>
                      </a:endParaRPr>
                    </a:p>
                  </a:txBody>
                  <a:tcPr marL="5637" marR="5637" marT="5638" marB="0" anchor="b">
                    <a:lnL>
                      <a:noFill/>
                    </a:lnL>
                    <a:lnR>
                      <a:noFill/>
                    </a:lnR>
                    <a:lnT>
                      <a:noFill/>
                    </a:lnT>
                    <a:lnB>
                      <a:noFill/>
                    </a:lnB>
                    <a:solidFill>
                      <a:srgbClr val="DBE5F1"/>
                    </a:solidFill>
                  </a:tcPr>
                </a:tc>
              </a:tr>
              <a:tr h="334241">
                <a:tc>
                  <a:txBody>
                    <a:bodyPr/>
                    <a:lstStyle/>
                    <a:p>
                      <a:pPr algn="l" fontAlgn="ctr"/>
                      <a:r>
                        <a:rPr lang="en-US" sz="1800" b="0" i="0" u="none" strike="noStrike">
                          <a:solidFill>
                            <a:srgbClr val="000000"/>
                          </a:solidFill>
                          <a:latin typeface="Arial"/>
                        </a:rPr>
                        <a:t>Res. roof PV system</a:t>
                      </a:r>
                    </a:p>
                  </a:txBody>
                  <a:tcPr marL="5637" marR="5637" marT="5638"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73.3</a:t>
                      </a:r>
                      <a:endParaRPr lang="en-US" sz="1800" b="0" i="0" u="none" strike="noStrike" dirty="0">
                        <a:solidFill>
                          <a:srgbClr val="000000"/>
                        </a:solidFill>
                        <a:latin typeface="Calibri"/>
                      </a:endParaRPr>
                    </a:p>
                  </a:txBody>
                  <a:tcPr marL="5637" marR="5637" marT="5638" marB="0" anchor="b">
                    <a:lnL>
                      <a:noFill/>
                    </a:lnL>
                    <a:lnR>
                      <a:noFill/>
                    </a:lnR>
                    <a:lnT>
                      <a:noFill/>
                    </a:lnT>
                    <a:lnB>
                      <a:noFill/>
                    </a:lnB>
                    <a:solidFill>
                      <a:srgbClr val="DBE5F1"/>
                    </a:solidFill>
                  </a:tcPr>
                </a:tc>
              </a:tr>
              <a:tr h="334241">
                <a:tc>
                  <a:txBody>
                    <a:bodyPr/>
                    <a:lstStyle/>
                    <a:p>
                      <a:pPr algn="l" fontAlgn="ctr"/>
                      <a:r>
                        <a:rPr lang="en-US" sz="1800" b="0" i="0" u="none" strike="noStrike">
                          <a:solidFill>
                            <a:srgbClr val="000000"/>
                          </a:solidFill>
                          <a:latin typeface="Arial"/>
                        </a:rPr>
                        <a:t>Com/gov roof PV system</a:t>
                      </a:r>
                    </a:p>
                  </a:txBody>
                  <a:tcPr marL="5637" marR="5637" marT="5638"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103.9</a:t>
                      </a:r>
                      <a:endParaRPr lang="en-US" sz="1800" b="0" i="0" u="none" strike="noStrike" dirty="0">
                        <a:solidFill>
                          <a:srgbClr val="000000"/>
                        </a:solidFill>
                        <a:latin typeface="Calibri"/>
                      </a:endParaRPr>
                    </a:p>
                  </a:txBody>
                  <a:tcPr marL="5637" marR="5637" marT="5638" marB="0" anchor="b">
                    <a:lnL>
                      <a:noFill/>
                    </a:lnL>
                    <a:lnR>
                      <a:noFill/>
                    </a:lnR>
                    <a:lnT>
                      <a:noFill/>
                    </a:lnT>
                    <a:lnB>
                      <a:noFill/>
                    </a:lnB>
                    <a:solidFill>
                      <a:srgbClr val="DBE5F1"/>
                    </a:solidFill>
                  </a:tcPr>
                </a:tc>
              </a:tr>
              <a:tr h="334241">
                <a:tc>
                  <a:txBody>
                    <a:bodyPr/>
                    <a:lstStyle/>
                    <a:p>
                      <a:pPr algn="l" fontAlgn="ctr"/>
                      <a:r>
                        <a:rPr lang="en-US" sz="1800" b="0" i="0" u="none" strike="noStrike">
                          <a:solidFill>
                            <a:srgbClr val="000000"/>
                          </a:solidFill>
                          <a:latin typeface="Arial"/>
                        </a:rPr>
                        <a:t>Solar PV plant</a:t>
                      </a:r>
                    </a:p>
                  </a:txBody>
                  <a:tcPr marL="5637" marR="5637" marT="5638" marB="0" anchor="ctr">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Calibri"/>
                        </a:rPr>
                        <a:t> $            </a:t>
                      </a:r>
                      <a:r>
                        <a:rPr lang="en-US" sz="1800" b="0" i="0" u="none" strike="noStrike" dirty="0" smtClean="0">
                          <a:solidFill>
                            <a:srgbClr val="000000"/>
                          </a:solidFill>
                          <a:latin typeface="Calibri"/>
                        </a:rPr>
                        <a:t>    86.2</a:t>
                      </a:r>
                      <a:endParaRPr lang="en-US" sz="1800" b="0" i="0" u="none" strike="noStrike" dirty="0">
                        <a:solidFill>
                          <a:srgbClr val="000000"/>
                        </a:solidFill>
                        <a:latin typeface="Calibri"/>
                      </a:endParaRPr>
                    </a:p>
                  </a:txBody>
                  <a:tcPr marL="5637" marR="5637" marT="5638" marB="0" anchor="b">
                    <a:lnL>
                      <a:noFill/>
                    </a:lnL>
                    <a:lnR>
                      <a:noFill/>
                    </a:lnR>
                    <a:lnT>
                      <a:noFill/>
                    </a:lnT>
                    <a:lnB>
                      <a:noFill/>
                    </a:lnB>
                    <a:solidFill>
                      <a:srgbClr val="DBE5F1"/>
                    </a:solidFill>
                  </a:tcPr>
                </a:tc>
              </a:tr>
              <a:tr h="270540">
                <a:tc>
                  <a:txBody>
                    <a:bodyPr/>
                    <a:lstStyle/>
                    <a:p>
                      <a:pPr algn="l" fontAlgn="b"/>
                      <a:r>
                        <a:rPr lang="en-US" sz="1800" b="1" i="0" u="none" strike="noStrike" dirty="0" smtClean="0">
                          <a:solidFill>
                            <a:srgbClr val="000000"/>
                          </a:solidFill>
                          <a:latin typeface="Arial"/>
                        </a:rPr>
                        <a:t>TOTAL</a:t>
                      </a:r>
                      <a:r>
                        <a:rPr lang="en-US" sz="1800" b="0" i="0" u="none" strike="noStrike" dirty="0">
                          <a:solidFill>
                            <a:srgbClr val="000000"/>
                          </a:solidFill>
                          <a:latin typeface="Arial"/>
                        </a:rPr>
                        <a:t> </a:t>
                      </a:r>
                    </a:p>
                  </a:txBody>
                  <a:tcPr marL="5637" marR="5637" marT="5638" marB="0" anchor="b">
                    <a:lnL>
                      <a:noFill/>
                    </a:lnL>
                    <a:lnR>
                      <a:noFill/>
                    </a:lnR>
                    <a:lnT>
                      <a:noFill/>
                    </a:lnT>
                    <a:lnB>
                      <a:noFill/>
                    </a:lnB>
                    <a:solidFill>
                      <a:srgbClr val="DBE5F1"/>
                    </a:solidFill>
                  </a:tcPr>
                </a:tc>
                <a:tc>
                  <a:txBody>
                    <a:bodyPr/>
                    <a:lstStyle/>
                    <a:p>
                      <a:pPr algn="l" fontAlgn="b"/>
                      <a:r>
                        <a:rPr lang="en-US" sz="1800" b="0" i="0" u="none" strike="noStrike" dirty="0">
                          <a:solidFill>
                            <a:srgbClr val="000000"/>
                          </a:solidFill>
                          <a:latin typeface="Arial"/>
                        </a:rPr>
                        <a:t> </a:t>
                      </a:r>
                      <a:r>
                        <a:rPr lang="en-US" sz="1800" b="1" i="0" u="none" strike="noStrike" dirty="0">
                          <a:solidFill>
                            <a:srgbClr val="000000"/>
                          </a:solidFill>
                          <a:latin typeface="Arial"/>
                        </a:rPr>
                        <a:t>$          </a:t>
                      </a:r>
                      <a:r>
                        <a:rPr lang="en-US" sz="1800" b="1" i="0" u="none" strike="noStrike" dirty="0" smtClean="0">
                          <a:solidFill>
                            <a:srgbClr val="000000"/>
                          </a:solidFill>
                          <a:latin typeface="Arial"/>
                        </a:rPr>
                        <a:t>  485.6 </a:t>
                      </a:r>
                      <a:endParaRPr lang="en-US" sz="1800" b="1" i="0" u="none" strike="noStrike" dirty="0">
                        <a:solidFill>
                          <a:srgbClr val="000000"/>
                        </a:solidFill>
                        <a:latin typeface="Arial"/>
                      </a:endParaRPr>
                    </a:p>
                  </a:txBody>
                  <a:tcPr marL="5637" marR="5637" marT="5638" marB="0" anchor="b">
                    <a:lnL>
                      <a:noFill/>
                    </a:lnL>
                    <a:lnR>
                      <a:noFill/>
                    </a:lnR>
                    <a:lnT w="6350" cap="flat" cmpd="sng" algn="ctr">
                      <a:noFill/>
                      <a:prstDash val="solid"/>
                      <a:round/>
                      <a:headEnd type="none" w="med" len="med"/>
                      <a:tailEnd type="none" w="med" len="med"/>
                    </a:lnT>
                    <a:lnB>
                      <a:noFill/>
                    </a:lnB>
                    <a:solidFill>
                      <a:srgbClr val="DBE5F1"/>
                    </a:solidFill>
                  </a:tcPr>
                </a:tc>
              </a:tr>
            </a:tbl>
          </a:graphicData>
        </a:graphic>
      </p:graphicFrame>
      <p:sp>
        <p:nvSpPr>
          <p:cNvPr id="3" name="TextBox 2"/>
          <p:cNvSpPr txBox="1">
            <a:spLocks noChangeArrowheads="1"/>
          </p:cNvSpPr>
          <p:nvPr/>
        </p:nvSpPr>
        <p:spPr bwMode="auto">
          <a:xfrm>
            <a:off x="1345406" y="5703887"/>
            <a:ext cx="6452407" cy="830997"/>
          </a:xfrm>
          <a:prstGeom prst="rect">
            <a:avLst/>
          </a:prstGeom>
          <a:solidFill>
            <a:schemeClr val="bg1"/>
          </a:solidFill>
          <a:ln w="9525">
            <a:solidFill>
              <a:srgbClr val="FF0000"/>
            </a:solidFill>
            <a:miter lim="800000"/>
            <a:headEnd/>
            <a:tailEnd/>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Compared to </a:t>
            </a:r>
            <a:r>
              <a:rPr lang="en-US" altLang="en-US" sz="2400" dirty="0" smtClean="0">
                <a:latin typeface="Arial" charset="0"/>
              </a:rPr>
              <a:t>what?</a:t>
            </a:r>
          </a:p>
          <a:p>
            <a:pPr eaLnBrk="1" hangingPunct="1">
              <a:spcBef>
                <a:spcPct val="0"/>
              </a:spcBef>
              <a:buFontTx/>
              <a:buNone/>
            </a:pPr>
            <a:r>
              <a:rPr lang="en-US" altLang="en-US" sz="2400" dirty="0" smtClean="0">
                <a:latin typeface="Arial" charset="0"/>
              </a:rPr>
              <a:t>50,000 shale gas wells, alone, will cost $250B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163513"/>
            <a:ext cx="9144000" cy="1143000"/>
          </a:xfrm>
        </p:spPr>
        <p:txBody>
          <a:bodyPr rtlCol="0">
            <a:normAutofit/>
          </a:bodyPr>
          <a:lstStyle/>
          <a:p>
            <a:pPr eaLnBrk="1" fontAlgn="auto" hangingPunct="1">
              <a:spcAft>
                <a:spcPts val="0"/>
              </a:spcAft>
              <a:defRPr/>
            </a:pPr>
            <a:r>
              <a:rPr lang="en-US" sz="3200" dirty="0" smtClean="0">
                <a:solidFill>
                  <a:schemeClr val="tx2"/>
                </a:solidFill>
                <a:effectLst>
                  <a:outerShdw blurRad="38100" dist="38100" dir="2700000" algn="tl">
                    <a:srgbClr val="000000">
                      <a:alpha val="43137"/>
                    </a:srgbClr>
                  </a:outerShdw>
                </a:effectLst>
                <a:ea typeface="ＭＳ Ｐゴシック" pitchFamily="16" charset="-128"/>
                <a:cs typeface="ＭＳ Ｐゴシック" pitchFamily="16" charset="-128"/>
              </a:rPr>
              <a:t>Costs of Energy, Including Transmission (¢/kWh)</a:t>
            </a:r>
          </a:p>
        </p:txBody>
      </p:sp>
      <p:sp>
        <p:nvSpPr>
          <p:cNvPr id="37891" name="Rectangle 4"/>
          <p:cNvSpPr>
            <a:spLocks noChangeArrowheads="1"/>
          </p:cNvSpPr>
          <p:nvPr/>
        </p:nvSpPr>
        <p:spPr bwMode="auto">
          <a:xfrm>
            <a:off x="381000" y="1871663"/>
            <a:ext cx="9144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rIns="91439">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u="sng"/>
              <a:t>Energy Technology</a:t>
            </a:r>
            <a:r>
              <a:rPr lang="en-US" altLang="en-US" sz="2000" b="1"/>
              <a:t>	        </a:t>
            </a:r>
            <a:r>
              <a:rPr lang="en-US" altLang="en-US" sz="2000" b="1" u="sng"/>
              <a:t>2005-2010</a:t>
            </a:r>
            <a:r>
              <a:rPr lang="en-US" altLang="en-US" sz="2000" b="1"/>
              <a:t>	                        </a:t>
            </a:r>
            <a:r>
              <a:rPr lang="en-US" altLang="en-US" sz="2000" b="1" u="sng"/>
              <a:t>2020-2030</a:t>
            </a:r>
            <a:r>
              <a:rPr lang="en-US" altLang="en-US" sz="1800"/>
              <a:t>	</a:t>
            </a:r>
          </a:p>
          <a:p>
            <a:pPr eaLnBrk="1" hangingPunct="1">
              <a:spcBef>
                <a:spcPct val="0"/>
              </a:spcBef>
              <a:buFontTx/>
              <a:buNone/>
            </a:pPr>
            <a:r>
              <a:rPr lang="en-US" altLang="en-US" sz="1800"/>
              <a:t>Wind onshore			4-7			≤4</a:t>
            </a:r>
          </a:p>
          <a:p>
            <a:pPr eaLnBrk="1" hangingPunct="1">
              <a:spcBef>
                <a:spcPct val="0"/>
              </a:spcBef>
              <a:buFontTx/>
              <a:buNone/>
            </a:pPr>
            <a:r>
              <a:rPr lang="en-US" altLang="en-US" sz="1800"/>
              <a:t>Wind offshore			10-17			8-13</a:t>
            </a:r>
          </a:p>
          <a:p>
            <a:pPr eaLnBrk="1" hangingPunct="1">
              <a:spcBef>
                <a:spcPct val="0"/>
              </a:spcBef>
              <a:buFontTx/>
              <a:buNone/>
            </a:pPr>
            <a:r>
              <a:rPr lang="en-US" altLang="en-US" sz="1800"/>
              <a:t>Wave				&gt;&gt;11			4-11</a:t>
            </a:r>
          </a:p>
          <a:p>
            <a:pPr eaLnBrk="1" hangingPunct="1">
              <a:spcBef>
                <a:spcPct val="0"/>
              </a:spcBef>
              <a:buFontTx/>
              <a:buNone/>
            </a:pPr>
            <a:r>
              <a:rPr lang="en-US" altLang="en-US" sz="1800"/>
              <a:t>Geothermal			4-7			4-7</a:t>
            </a:r>
          </a:p>
          <a:p>
            <a:pPr eaLnBrk="1" hangingPunct="1">
              <a:spcBef>
                <a:spcPct val="0"/>
              </a:spcBef>
              <a:buFontTx/>
              <a:buNone/>
            </a:pPr>
            <a:r>
              <a:rPr lang="en-US" altLang="en-US" sz="1800"/>
              <a:t>Hydroelectric			4			4		</a:t>
            </a:r>
          </a:p>
          <a:p>
            <a:pPr eaLnBrk="1" hangingPunct="1">
              <a:spcBef>
                <a:spcPct val="0"/>
              </a:spcBef>
              <a:buFontTx/>
              <a:buNone/>
            </a:pPr>
            <a:r>
              <a:rPr lang="en-US" altLang="en-US" sz="1800"/>
              <a:t>Solar PV 				9-13			5-7</a:t>
            </a:r>
          </a:p>
          <a:p>
            <a:pPr eaLnBrk="1" hangingPunct="1">
              <a:spcBef>
                <a:spcPct val="0"/>
              </a:spcBef>
              <a:buFontTx/>
              <a:buNone/>
            </a:pPr>
            <a:r>
              <a:rPr lang="en-US" altLang="en-US" sz="1800"/>
              <a:t>Tidal				&gt;&gt;11			5-7</a:t>
            </a:r>
          </a:p>
          <a:p>
            <a:pPr eaLnBrk="1" hangingPunct="1">
              <a:spcBef>
                <a:spcPct val="0"/>
              </a:spcBef>
              <a:buFontTx/>
              <a:buNone/>
            </a:pPr>
            <a:endParaRPr lang="en-US" altLang="en-US" sz="1800"/>
          </a:p>
          <a:p>
            <a:pPr eaLnBrk="1" hangingPunct="1">
              <a:spcBef>
                <a:spcPct val="0"/>
              </a:spcBef>
              <a:buFontTx/>
              <a:buNone/>
            </a:pPr>
            <a:r>
              <a:rPr lang="en-US" altLang="en-US" sz="1800"/>
              <a:t>Conventional (+Externalities)	             7 (+5)=12		    8-9 (+5.5) =13.5-14.5</a:t>
            </a:r>
          </a:p>
        </p:txBody>
      </p:sp>
      <p:sp>
        <p:nvSpPr>
          <p:cNvPr id="37892" name="TextBox 3"/>
          <p:cNvSpPr txBox="1">
            <a:spLocks noChangeArrowheads="1"/>
          </p:cNvSpPr>
          <p:nvPr/>
        </p:nvSpPr>
        <p:spPr bwMode="auto">
          <a:xfrm>
            <a:off x="2971800" y="925513"/>
            <a:ext cx="2895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rIns="91439">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600"/>
              <a:t>Delucchi &amp; Jacobson (2010)</a:t>
            </a:r>
          </a:p>
        </p:txBody>
      </p:sp>
      <p:sp>
        <p:nvSpPr>
          <p:cNvPr id="6" name="Slide Number Placeholder 3"/>
          <p:cNvSpPr>
            <a:spLocks noGrp="1"/>
          </p:cNvSpPr>
          <p:nvPr>
            <p:ph type="sldNum" sz="quarter" idx="12"/>
          </p:nvPr>
        </p:nvSpPr>
        <p:spPr/>
        <p:txBody>
          <a:bodyPr/>
          <a:lstStyle/>
          <a:p>
            <a:pPr>
              <a:defRPr/>
            </a:pPr>
            <a:fld id="{81B52063-5D8C-42AF-A672-27AFAF277DBC}" type="slidenum">
              <a:rPr lang="en-US"/>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11125"/>
            <a:ext cx="8229600" cy="1143000"/>
          </a:xfrm>
        </p:spPr>
        <p:txBody>
          <a:bodyPr/>
          <a:lstStyle/>
          <a:p>
            <a:pPr eaLnBrk="1" hangingPunct="1">
              <a:defRPr/>
            </a:pPr>
            <a:r>
              <a:rPr lang="en-US" altLang="en-US" sz="3600" dirty="0" smtClean="0">
                <a:solidFill>
                  <a:schemeClr val="tx2"/>
                </a:solidFill>
                <a:effectLst>
                  <a:outerShdw blurRad="38100" dist="38100" dir="2700000" algn="tl">
                    <a:srgbClr val="000000">
                      <a:alpha val="43137"/>
                    </a:srgbClr>
                  </a:outerShdw>
                </a:effectLst>
              </a:rPr>
              <a:t>Our Plan Stabilizes and Reduces Energy Costs Compared to Fossil Fuels</a:t>
            </a:r>
          </a:p>
        </p:txBody>
      </p:sp>
      <p:sp>
        <p:nvSpPr>
          <p:cNvPr id="4" name="Slide Number Placeholder 3"/>
          <p:cNvSpPr>
            <a:spLocks noGrp="1"/>
          </p:cNvSpPr>
          <p:nvPr>
            <p:ph type="sldNum" sz="quarter" idx="12"/>
          </p:nvPr>
        </p:nvSpPr>
        <p:spPr/>
        <p:txBody>
          <a:bodyPr/>
          <a:lstStyle/>
          <a:p>
            <a:pPr>
              <a:defRPr/>
            </a:pPr>
            <a:fld id="{FDEF0C3F-D5D4-4DDB-B34A-D8991CB593D8}" type="slidenum">
              <a:rPr lang="en-US"/>
              <a:pPr>
                <a:defRPr/>
              </a:pPr>
              <a:t>23</a:t>
            </a:fld>
            <a:endParaRPr lang="en-US"/>
          </a:p>
        </p:txBody>
      </p:sp>
      <p:pic>
        <p:nvPicPr>
          <p:cNvPr id="389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322388"/>
            <a:ext cx="8526463" cy="50292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486400"/>
          </a:xfrm>
        </p:spPr>
        <p:txBody>
          <a:bodyPr rtlCol="0">
            <a:normAutofit/>
          </a:bodyPr>
          <a:lstStyle/>
          <a:p>
            <a:pPr marL="0" indent="0" eaLnBrk="1" fontAlgn="auto" hangingPunct="1">
              <a:spcAft>
                <a:spcPts val="0"/>
              </a:spcAft>
              <a:buFont typeface="Arial" pitchFamily="34" charset="0"/>
              <a:buNone/>
              <a:defRPr/>
            </a:pPr>
            <a:r>
              <a:rPr lang="en-US" sz="2800" b="1" u="sng" dirty="0" smtClean="0">
                <a:solidFill>
                  <a:srgbClr val="0070C0"/>
                </a:solidFill>
                <a:effectLst>
                  <a:outerShdw blurRad="38100" dist="38100" dir="2700000" algn="tl">
                    <a:srgbClr val="000000">
                      <a:alpha val="43137"/>
                    </a:srgbClr>
                  </a:outerShdw>
                </a:effectLst>
              </a:rPr>
              <a:t>Matching power generation to demand</a:t>
            </a:r>
            <a:r>
              <a:rPr lang="en-US" sz="2800" b="1" dirty="0" smtClean="0">
                <a:solidFill>
                  <a:srgbClr val="0070C0"/>
                </a:solidFill>
                <a:effectLst>
                  <a:outerShdw blurRad="38100" dist="38100" dir="2700000" algn="tl">
                    <a:srgbClr val="000000">
                      <a:alpha val="43137"/>
                    </a:srgbClr>
                  </a:outerShdw>
                </a:effectLst>
              </a:rPr>
              <a:t>: </a:t>
            </a:r>
            <a:r>
              <a:rPr lang="en-US" sz="2400" b="1" dirty="0" smtClean="0">
                <a:solidFill>
                  <a:srgbClr val="0070C0"/>
                </a:solidFill>
              </a:rPr>
              <a:t> </a:t>
            </a:r>
          </a:p>
          <a:p>
            <a:pPr marL="0" indent="0" eaLnBrk="1" fontAlgn="auto" hangingPunct="1">
              <a:spcAft>
                <a:spcPts val="0"/>
              </a:spcAft>
              <a:buFont typeface="Arial" pitchFamily="34" charset="0"/>
              <a:buNone/>
              <a:defRPr/>
            </a:pPr>
            <a:endParaRPr lang="en-US" sz="2400" b="1" dirty="0" smtClean="0">
              <a:solidFill>
                <a:srgbClr val="0070C0"/>
              </a:solidFill>
            </a:endParaRPr>
          </a:p>
          <a:p>
            <a:pPr marL="914400" eaLnBrk="1" fontAlgn="auto" hangingPunct="1">
              <a:spcBef>
                <a:spcPts val="0"/>
              </a:spcBef>
              <a:spcAft>
                <a:spcPts val="1200"/>
              </a:spcAft>
              <a:buFont typeface="Arial" pitchFamily="34" charset="0"/>
              <a:buChar char="•"/>
              <a:defRPr/>
            </a:pPr>
            <a:r>
              <a:rPr lang="en-US" sz="2000" b="1" dirty="0" smtClean="0">
                <a:solidFill>
                  <a:srgbClr val="0070C0"/>
                </a:solidFill>
              </a:rPr>
              <a:t>Interconnect wind turbines over a large enough area to even out system-wide power generation</a:t>
            </a:r>
          </a:p>
          <a:p>
            <a:pPr marL="914400" eaLnBrk="1" fontAlgn="auto" hangingPunct="1">
              <a:spcBef>
                <a:spcPts val="0"/>
              </a:spcBef>
              <a:spcAft>
                <a:spcPts val="1200"/>
              </a:spcAft>
              <a:buFont typeface="Arial" pitchFamily="34" charset="0"/>
              <a:buChar char="•"/>
              <a:defRPr/>
            </a:pPr>
            <a:r>
              <a:rPr lang="en-US" sz="2000" b="1" dirty="0" smtClean="0">
                <a:solidFill>
                  <a:srgbClr val="0070C0"/>
                </a:solidFill>
              </a:rPr>
              <a:t>Use hydro-power and stored solar power to help balance demand</a:t>
            </a:r>
          </a:p>
          <a:p>
            <a:pPr marL="914400" eaLnBrk="1" fontAlgn="auto" hangingPunct="1">
              <a:spcBef>
                <a:spcPts val="0"/>
              </a:spcBef>
              <a:spcAft>
                <a:spcPts val="1200"/>
              </a:spcAft>
              <a:buFont typeface="Arial" pitchFamily="34" charset="0"/>
              <a:buChar char="•"/>
              <a:defRPr/>
            </a:pPr>
            <a:r>
              <a:rPr lang="en-US" sz="2000" b="1" dirty="0" smtClean="0">
                <a:solidFill>
                  <a:srgbClr val="0070C0"/>
                </a:solidFill>
              </a:rPr>
              <a:t>Oversize generation capacity, and produce hydrogen with excess (for feeding back into the grid through fuel cells, and for industrial process heat energy)</a:t>
            </a:r>
          </a:p>
          <a:p>
            <a:pPr marL="914400" eaLnBrk="1" fontAlgn="auto" hangingPunct="1">
              <a:spcBef>
                <a:spcPts val="0"/>
              </a:spcBef>
              <a:spcAft>
                <a:spcPts val="1200"/>
              </a:spcAft>
              <a:buFont typeface="Arial" pitchFamily="34" charset="0"/>
              <a:buChar char="•"/>
              <a:defRPr/>
            </a:pPr>
            <a:r>
              <a:rPr lang="en-US" sz="2000" b="1" dirty="0" smtClean="0">
                <a:solidFill>
                  <a:srgbClr val="0070C0"/>
                </a:solidFill>
              </a:rPr>
              <a:t>Use demand-response management to shift demand to match power generation</a:t>
            </a:r>
          </a:p>
          <a:p>
            <a:pPr marL="914400" eaLnBrk="1" fontAlgn="auto" hangingPunct="1">
              <a:spcBef>
                <a:spcPts val="0"/>
              </a:spcBef>
              <a:spcAft>
                <a:spcPts val="1200"/>
              </a:spcAft>
              <a:buFont typeface="Arial" pitchFamily="34" charset="0"/>
              <a:buChar char="•"/>
              <a:defRPr/>
            </a:pPr>
            <a:r>
              <a:rPr lang="en-US" sz="2000" b="1" dirty="0" smtClean="0">
                <a:solidFill>
                  <a:srgbClr val="0070C0"/>
                </a:solidFill>
              </a:rPr>
              <a:t>Store energy through pumped hydroelectric, compressed air, flywheels, and batteries (particularly in electric vehicles)</a:t>
            </a:r>
          </a:p>
          <a:p>
            <a:pPr marL="914400" eaLnBrk="1" fontAlgn="auto" hangingPunct="1">
              <a:spcBef>
                <a:spcPts val="0"/>
              </a:spcBef>
              <a:spcAft>
                <a:spcPts val="1200"/>
              </a:spcAft>
              <a:buFont typeface="Arial" pitchFamily="34" charset="0"/>
              <a:buChar char="•"/>
              <a:defRPr/>
            </a:pPr>
            <a:r>
              <a:rPr lang="en-US" sz="2000" b="1" dirty="0" smtClean="0">
                <a:solidFill>
                  <a:srgbClr val="0070C0"/>
                </a:solidFill>
              </a:rPr>
              <a:t>Store heat energy seasonally through geothermal ground exchange.</a:t>
            </a:r>
          </a:p>
          <a:p>
            <a:pPr marL="914400" eaLnBrk="1" fontAlgn="auto" hangingPunct="1">
              <a:spcBef>
                <a:spcPts val="0"/>
              </a:spcBef>
              <a:spcAft>
                <a:spcPts val="600"/>
              </a:spcAft>
              <a:buFont typeface="Arial" pitchFamily="34" charset="0"/>
              <a:buChar char="•"/>
              <a:defRPr/>
            </a:pPr>
            <a:endParaRPr lang="en-US" sz="2000" b="1" dirty="0">
              <a:solidFill>
                <a:srgbClr val="0070C0"/>
              </a:solidFill>
            </a:endParaRPr>
          </a:p>
        </p:txBody>
      </p:sp>
      <p:sp>
        <p:nvSpPr>
          <p:cNvPr id="4" name="Slide Number Placeholder 3"/>
          <p:cNvSpPr>
            <a:spLocks noGrp="1"/>
          </p:cNvSpPr>
          <p:nvPr>
            <p:ph type="sldNum" sz="quarter" idx="12"/>
          </p:nvPr>
        </p:nvSpPr>
        <p:spPr/>
        <p:txBody>
          <a:bodyPr/>
          <a:lstStyle/>
          <a:p>
            <a:pPr>
              <a:defRPr/>
            </a:pPr>
            <a:fld id="{87B626CA-0779-476E-8CF0-DFBC282DD0B8}"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13" y="366713"/>
            <a:ext cx="8534400" cy="5638800"/>
          </a:xfrm>
        </p:spPr>
        <p:txBody>
          <a:bodyPr rtlCol="0">
            <a:normAutofit fontScale="92500" lnSpcReduction="10000"/>
          </a:bodyPr>
          <a:lstStyle/>
          <a:p>
            <a:pPr marL="0" indent="0" eaLnBrk="1" fontAlgn="auto" hangingPunct="1">
              <a:spcAft>
                <a:spcPts val="0"/>
              </a:spcAft>
              <a:buFont typeface="Arial" pitchFamily="34" charset="0"/>
              <a:buNone/>
              <a:defRPr/>
            </a:pPr>
            <a:r>
              <a:rPr lang="en-US" sz="4000" u="sng" dirty="0" smtClean="0">
                <a:solidFill>
                  <a:srgbClr val="0070C0"/>
                </a:solidFill>
                <a:effectLst>
                  <a:outerShdw blurRad="38100" dist="38100" dir="2700000" algn="tl">
                    <a:srgbClr val="000000">
                      <a:alpha val="43137"/>
                    </a:srgbClr>
                  </a:outerShdw>
                </a:effectLst>
              </a:rPr>
              <a:t>The Plan: Summary</a:t>
            </a:r>
            <a:r>
              <a:rPr lang="en-US" sz="4000" dirty="0" smtClean="0">
                <a:solidFill>
                  <a:srgbClr val="0070C0"/>
                </a:solidFill>
                <a:effectLst>
                  <a:outerShdw blurRad="38100" dist="38100" dir="2700000" algn="tl">
                    <a:srgbClr val="000000">
                      <a:alpha val="43137"/>
                    </a:srgbClr>
                  </a:outerShdw>
                </a:effectLst>
              </a:rPr>
              <a:t>  </a:t>
            </a:r>
          </a:p>
          <a:p>
            <a:pPr marL="0" indent="0" eaLnBrk="1" fontAlgn="auto" hangingPunct="1">
              <a:spcAft>
                <a:spcPts val="0"/>
              </a:spcAft>
              <a:buFont typeface="Arial" pitchFamily="34" charset="0"/>
              <a:buNone/>
              <a:defRPr/>
            </a:pPr>
            <a:endParaRPr lang="en-US" sz="2600" b="1" dirty="0" smtClean="0"/>
          </a:p>
          <a:p>
            <a:pPr marL="457200" eaLnBrk="1" fontAlgn="auto" hangingPunct="1">
              <a:spcBef>
                <a:spcPts val="0"/>
              </a:spcBef>
              <a:spcAft>
                <a:spcPts val="1200"/>
              </a:spcAft>
              <a:buFont typeface="Arial" pitchFamily="34" charset="0"/>
              <a:buChar char="•"/>
              <a:defRPr/>
            </a:pPr>
            <a:r>
              <a:rPr lang="en-US" sz="2600" b="1" dirty="0" smtClean="0"/>
              <a:t>Electrify transportation and commercial and domestic heating – greater efficiencies lower total energy consumption (37%).</a:t>
            </a:r>
          </a:p>
          <a:p>
            <a:pPr marL="457200" eaLnBrk="1" fontAlgn="auto" hangingPunct="1">
              <a:spcBef>
                <a:spcPts val="0"/>
              </a:spcBef>
              <a:spcAft>
                <a:spcPts val="1200"/>
              </a:spcAft>
              <a:buFont typeface="Arial" pitchFamily="34" charset="0"/>
              <a:buChar char="•"/>
              <a:defRPr/>
            </a:pPr>
            <a:r>
              <a:rPr lang="en-US" sz="2600" b="1" dirty="0" smtClean="0"/>
              <a:t>Choose most environmentally benign generation technologies (50% wind, 36% photovoltaic, and 14% geothermal, hydro, tidal, and waves).</a:t>
            </a:r>
          </a:p>
          <a:p>
            <a:pPr marL="457200" eaLnBrk="1" fontAlgn="auto" hangingPunct="1">
              <a:spcBef>
                <a:spcPts val="0"/>
              </a:spcBef>
              <a:spcAft>
                <a:spcPts val="1200"/>
              </a:spcAft>
              <a:buFont typeface="Arial" pitchFamily="34" charset="0"/>
              <a:buChar char="•"/>
              <a:defRPr/>
            </a:pPr>
            <a:r>
              <a:rPr lang="en-US" sz="2600" b="1" dirty="0" smtClean="0"/>
              <a:t>Rely on technologies that are commercially available today.</a:t>
            </a:r>
          </a:p>
          <a:p>
            <a:pPr marL="457200" eaLnBrk="1" fontAlgn="auto" hangingPunct="1">
              <a:spcBef>
                <a:spcPts val="0"/>
              </a:spcBef>
              <a:spcAft>
                <a:spcPts val="1200"/>
              </a:spcAft>
              <a:buFont typeface="Arial" pitchFamily="34" charset="0"/>
              <a:buChar char="•"/>
              <a:defRPr/>
            </a:pPr>
            <a:r>
              <a:rPr lang="en-US" sz="2600" b="1" dirty="0" smtClean="0"/>
              <a:t>Use a variety of energy storage techniques, and approaches for balancing demand to production.</a:t>
            </a:r>
          </a:p>
          <a:p>
            <a:pPr marL="457200" eaLnBrk="1" fontAlgn="auto" hangingPunct="1">
              <a:spcBef>
                <a:spcPts val="0"/>
              </a:spcBef>
              <a:spcAft>
                <a:spcPts val="1200"/>
              </a:spcAft>
              <a:buFont typeface="Arial" pitchFamily="34" charset="0"/>
              <a:buChar char="•"/>
              <a:defRPr/>
            </a:pPr>
            <a:r>
              <a:rPr lang="en-US" sz="2600" b="1" dirty="0" smtClean="0"/>
              <a:t>Use hydrogen (generated from excess electricity production) for industrial process energy and as a transportation fuel for airplanes, long-distance trucks, and ships.</a:t>
            </a:r>
          </a:p>
          <a:p>
            <a:pPr marL="914400" eaLnBrk="1" fontAlgn="auto" hangingPunct="1">
              <a:spcBef>
                <a:spcPts val="0"/>
              </a:spcBef>
              <a:spcAft>
                <a:spcPts val="600"/>
              </a:spcAft>
              <a:buFont typeface="Arial" pitchFamily="34" charset="0"/>
              <a:buChar char="•"/>
              <a:defRPr/>
            </a:pPr>
            <a:endParaRPr lang="en-US" sz="2000" b="1" dirty="0">
              <a:solidFill>
                <a:srgbClr val="0070C0"/>
              </a:solidFill>
            </a:endParaRPr>
          </a:p>
        </p:txBody>
      </p:sp>
      <p:sp>
        <p:nvSpPr>
          <p:cNvPr id="5" name="Slide Number Placeholder 4"/>
          <p:cNvSpPr>
            <a:spLocks noGrp="1"/>
          </p:cNvSpPr>
          <p:nvPr>
            <p:ph type="sldNum" sz="quarter" idx="12"/>
          </p:nvPr>
        </p:nvSpPr>
        <p:spPr/>
        <p:txBody>
          <a:bodyPr/>
          <a:lstStyle/>
          <a:p>
            <a:pPr>
              <a:defRPr/>
            </a:pPr>
            <a:fld id="{56841B0B-8B63-4883-88F7-CA07B4A628D1}"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33463"/>
            <a:ext cx="8991600" cy="4525962"/>
          </a:xfrm>
        </p:spPr>
        <p:txBody>
          <a:bodyPr rtlCol="0">
            <a:normAutofit/>
          </a:bodyPr>
          <a:lstStyle/>
          <a:p>
            <a:pPr marL="0" indent="0" eaLnBrk="1" fontAlgn="auto" hangingPunct="1">
              <a:spcAft>
                <a:spcPts val="0"/>
              </a:spcAft>
              <a:buFont typeface="Arial" pitchFamily="34" charset="0"/>
              <a:buNone/>
              <a:defRPr/>
            </a:pPr>
            <a:endParaRPr lang="en-US" sz="2400" b="1" dirty="0" smtClean="0">
              <a:solidFill>
                <a:srgbClr val="0070C0"/>
              </a:solidFill>
            </a:endParaRPr>
          </a:p>
          <a:p>
            <a:pPr marL="457200" eaLnBrk="1" fontAlgn="auto" hangingPunct="1">
              <a:spcBef>
                <a:spcPts val="0"/>
              </a:spcBef>
              <a:spcAft>
                <a:spcPts val="1200"/>
              </a:spcAft>
              <a:buFont typeface="Arial" pitchFamily="34" charset="0"/>
              <a:buChar char="•"/>
              <a:defRPr/>
            </a:pPr>
            <a:r>
              <a:rPr lang="en-US" sz="2400" b="1" dirty="0" smtClean="0"/>
              <a:t>Is cost effective ($486 billion price tag is paid off entirely in health-cost and climate-cost savings of $36 billion per year over 14 years)</a:t>
            </a:r>
          </a:p>
          <a:p>
            <a:pPr marL="457200" eaLnBrk="1" fontAlgn="auto" hangingPunct="1">
              <a:spcBef>
                <a:spcPts val="0"/>
              </a:spcBef>
              <a:spcAft>
                <a:spcPts val="1200"/>
              </a:spcAft>
              <a:buFont typeface="Arial" pitchFamily="34" charset="0"/>
              <a:buChar char="•"/>
              <a:defRPr/>
            </a:pPr>
            <a:r>
              <a:rPr lang="en-US" sz="2400" b="1" dirty="0" smtClean="0"/>
              <a:t>Creates large number of net new jobs in New York.</a:t>
            </a:r>
          </a:p>
          <a:p>
            <a:pPr marL="457200" eaLnBrk="1" fontAlgn="auto" hangingPunct="1">
              <a:spcBef>
                <a:spcPts val="0"/>
              </a:spcBef>
              <a:spcAft>
                <a:spcPts val="1200"/>
              </a:spcAft>
              <a:buFont typeface="Arial" pitchFamily="34" charset="0"/>
              <a:buChar char="•"/>
              <a:defRPr/>
            </a:pPr>
            <a:r>
              <a:rPr lang="en-US" sz="2400" b="1" dirty="0" smtClean="0"/>
              <a:t>Stabilizes energy prices, and greatly improves energy security; reduces energy prices on the time scale of 10 or more years into the future.  Nobody owns the sun/wind/water.</a:t>
            </a:r>
          </a:p>
          <a:p>
            <a:pPr marL="457200" eaLnBrk="1" fontAlgn="auto" hangingPunct="1">
              <a:spcBef>
                <a:spcPts val="0"/>
              </a:spcBef>
              <a:spcAft>
                <a:spcPts val="1200"/>
              </a:spcAft>
              <a:buFont typeface="Arial" pitchFamily="34" charset="0"/>
              <a:buChar char="•"/>
              <a:defRPr/>
            </a:pPr>
            <a:r>
              <a:rPr lang="en-US" sz="2400" b="1" dirty="0" smtClean="0"/>
              <a:t>Hugely decreases air pollution and greenhouse gas emissions from New York.</a:t>
            </a:r>
          </a:p>
          <a:p>
            <a:pPr marL="914400" eaLnBrk="1" fontAlgn="auto" hangingPunct="1">
              <a:spcBef>
                <a:spcPts val="0"/>
              </a:spcBef>
              <a:spcAft>
                <a:spcPts val="600"/>
              </a:spcAft>
              <a:buFont typeface="Arial" pitchFamily="34" charset="0"/>
              <a:buChar char="•"/>
              <a:defRPr/>
            </a:pPr>
            <a:endParaRPr lang="en-US" sz="2000" b="1" dirty="0">
              <a:solidFill>
                <a:srgbClr val="0070C0"/>
              </a:solidFill>
            </a:endParaRPr>
          </a:p>
        </p:txBody>
      </p:sp>
      <p:sp>
        <p:nvSpPr>
          <p:cNvPr id="4" name="Slide Number Placeholder 3"/>
          <p:cNvSpPr>
            <a:spLocks noGrp="1"/>
          </p:cNvSpPr>
          <p:nvPr>
            <p:ph type="sldNum" sz="quarter" idx="12"/>
          </p:nvPr>
        </p:nvSpPr>
        <p:spPr/>
        <p:txBody>
          <a:bodyPr/>
          <a:lstStyle/>
          <a:p>
            <a:pPr>
              <a:defRPr/>
            </a:pPr>
            <a:fld id="{ABA0CBA5-CC7B-4D26-A3C0-3D8F78A3A824}" type="slidenum">
              <a:rPr lang="en-US"/>
              <a:pPr>
                <a:defRPr/>
              </a:pPr>
              <a:t>26</a:t>
            </a:fld>
            <a:endParaRPr lang="en-US"/>
          </a:p>
        </p:txBody>
      </p:sp>
      <p:sp>
        <p:nvSpPr>
          <p:cNvPr id="2" name="Rectangle 1"/>
          <p:cNvSpPr/>
          <p:nvPr/>
        </p:nvSpPr>
        <p:spPr>
          <a:xfrm>
            <a:off x="400050" y="269875"/>
            <a:ext cx="3595856" cy="646331"/>
          </a:xfrm>
          <a:prstGeom prst="rect">
            <a:avLst/>
          </a:prstGeom>
        </p:spPr>
        <p:txBody>
          <a:bodyPr wrap="none">
            <a:spAutoFit/>
          </a:bodyPr>
          <a:lstStyle/>
          <a:p>
            <a:pPr fontAlgn="auto">
              <a:spcAft>
                <a:spcPts val="0"/>
              </a:spcAft>
              <a:buFont typeface="Arial" pitchFamily="34" charset="0"/>
              <a:buNone/>
              <a:defRPr/>
            </a:pPr>
            <a:r>
              <a:rPr lang="en-US" sz="3600" u="sng"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Plan</a:t>
            </a:r>
            <a:r>
              <a:rPr lang="en-US" sz="3600" u="sng" dirty="0">
                <a:solidFill>
                  <a:srgbClr val="0070C0"/>
                </a:solidFill>
                <a:effectLst>
                  <a:outerShdw blurRad="38100" dist="38100" dir="2700000" algn="tl">
                    <a:srgbClr val="000000">
                      <a:alpha val="43137"/>
                    </a:srgbClr>
                  </a:outerShdw>
                </a:effectLst>
                <a:latin typeface="Arial" pitchFamily="34" charset="0"/>
                <a:cs typeface="Arial" pitchFamily="34" charset="0"/>
              </a:rPr>
              <a:t>: Summary</a:t>
            </a:r>
            <a:r>
              <a:rPr lang="en-US" sz="3600" dirty="0">
                <a:solidFill>
                  <a:srgbClr val="0070C0"/>
                </a:solidFill>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95263"/>
            <a:ext cx="9144000" cy="795337"/>
          </a:xfrm>
        </p:spPr>
        <p:txBody>
          <a:bodyPr rtlCol="0">
            <a:normAutofit/>
          </a:bodyPr>
          <a:lstStyle/>
          <a:p>
            <a:pPr eaLnBrk="1" fontAlgn="auto" hangingPunct="1">
              <a:spcAft>
                <a:spcPts val="0"/>
              </a:spcAft>
              <a:defRPr/>
            </a:pPr>
            <a:r>
              <a:rPr lang="en-US" sz="3300" b="1" spc="-75" dirty="0" smtClean="0">
                <a:solidFill>
                  <a:srgbClr val="0070C0"/>
                </a:solidFill>
                <a:effectLst>
                  <a:outerShdw blurRad="38100" dist="38100" dir="2700000" algn="tl">
                    <a:srgbClr val="000000">
                      <a:alpha val="43137"/>
                    </a:srgbClr>
                  </a:outerShdw>
                </a:effectLst>
              </a:rPr>
              <a:t>What’s the Problem? Why Act Quickly?</a:t>
            </a:r>
            <a:endParaRPr lang="en-US" sz="3300" spc="-75" dirty="0" smtClean="0">
              <a:solidFill>
                <a:srgbClr val="0070C0"/>
              </a:solidFill>
              <a:effectLst>
                <a:outerShdw blurRad="38100" dist="38100" dir="2700000" algn="tl">
                  <a:srgbClr val="000000">
                    <a:alpha val="43137"/>
                  </a:srgbClr>
                </a:outerShdw>
              </a:effectLst>
            </a:endParaRPr>
          </a:p>
        </p:txBody>
      </p:sp>
      <p:sp>
        <p:nvSpPr>
          <p:cNvPr id="66563" name="Rectangle 4"/>
          <p:cNvSpPr>
            <a:spLocks noChangeArrowheads="1"/>
          </p:cNvSpPr>
          <p:nvPr/>
        </p:nvSpPr>
        <p:spPr bwMode="auto">
          <a:xfrm>
            <a:off x="228600" y="1371600"/>
            <a:ext cx="8610600" cy="5228463"/>
          </a:xfrm>
          <a:prstGeom prst="rect">
            <a:avLst/>
          </a:prstGeom>
          <a:noFill/>
          <a:ln w="9525">
            <a:noFill/>
            <a:miter lim="800000"/>
            <a:headEnd/>
            <a:tailEnd/>
          </a:ln>
        </p:spPr>
        <p:txBody>
          <a:bodyPr lIns="81642" tIns="40821" rIns="81642" bIns="40821">
            <a:spAutoFit/>
          </a:bodyPr>
          <a:lstStyle/>
          <a:p>
            <a:pPr marL="457200" indent="-457200" fontAlgn="auto">
              <a:lnSpc>
                <a:spcPct val="110000"/>
              </a:lnSpc>
              <a:spcBef>
                <a:spcPts val="0"/>
              </a:spcBef>
              <a:spcAft>
                <a:spcPts val="0"/>
              </a:spcAft>
              <a:buFont typeface="Arial" pitchFamily="34" charset="0"/>
              <a:buChar char="•"/>
              <a:defRPr/>
            </a:pPr>
            <a:r>
              <a:rPr lang="en-US" sz="2200" spc="-75" dirty="0">
                <a:solidFill>
                  <a:schemeClr val="tx1">
                    <a:lumMod val="75000"/>
                    <a:lumOff val="25000"/>
                  </a:schemeClr>
                </a:solidFill>
                <a:latin typeface="+mn-lt"/>
                <a:cs typeface="+mn-cs"/>
              </a:rPr>
              <a:t>Air pollution from fossil and biofuels causes 2.5 - 4 million premature deaths worldwide annually</a:t>
            </a:r>
            <a:r>
              <a:rPr lang="en-US" sz="2200" spc="-75" dirty="0" smtClean="0">
                <a:solidFill>
                  <a:schemeClr val="tx1">
                    <a:lumMod val="75000"/>
                    <a:lumOff val="25000"/>
                  </a:schemeClr>
                </a:solidFill>
                <a:latin typeface="+mn-lt"/>
                <a:cs typeface="+mn-cs"/>
              </a:rPr>
              <a:t>. An estimated 3,100 in NYS.</a:t>
            </a:r>
            <a:endParaRPr lang="en-US" sz="2200" spc="-75" dirty="0">
              <a:solidFill>
                <a:schemeClr val="tx1">
                  <a:lumMod val="75000"/>
                  <a:lumOff val="25000"/>
                </a:schemeClr>
              </a:solidFill>
              <a:latin typeface="+mn-lt"/>
              <a:cs typeface="+mn-cs"/>
            </a:endParaRPr>
          </a:p>
          <a:p>
            <a:pPr marL="457200" indent="-457200" fontAlgn="auto">
              <a:lnSpc>
                <a:spcPct val="110000"/>
              </a:lnSpc>
              <a:spcBef>
                <a:spcPts val="0"/>
              </a:spcBef>
              <a:spcAft>
                <a:spcPts val="0"/>
              </a:spcAft>
              <a:buFont typeface="Arial" pitchFamily="34" charset="0"/>
              <a:buChar char="•"/>
              <a:defRPr/>
            </a:pPr>
            <a:endParaRPr lang="en-US" sz="2200" spc="-75" dirty="0">
              <a:solidFill>
                <a:schemeClr val="tx1">
                  <a:lumMod val="75000"/>
                  <a:lumOff val="25000"/>
                </a:schemeClr>
              </a:solidFill>
              <a:latin typeface="+mn-lt"/>
              <a:cs typeface="+mn-cs"/>
            </a:endParaRPr>
          </a:p>
          <a:p>
            <a:pPr marL="457200" indent="-457200" fontAlgn="auto">
              <a:lnSpc>
                <a:spcPct val="110000"/>
              </a:lnSpc>
              <a:spcBef>
                <a:spcPts val="0"/>
              </a:spcBef>
              <a:spcAft>
                <a:spcPts val="0"/>
              </a:spcAft>
              <a:buFont typeface="Arial" pitchFamily="34" charset="0"/>
              <a:buChar char="•"/>
              <a:defRPr/>
            </a:pPr>
            <a:r>
              <a:rPr lang="en-US" sz="2200" spc="-75" dirty="0">
                <a:solidFill>
                  <a:schemeClr val="tx1">
                    <a:lumMod val="75000"/>
                    <a:lumOff val="25000"/>
                  </a:schemeClr>
                </a:solidFill>
                <a:latin typeface="+mn-lt"/>
                <a:cs typeface="+mn-cs"/>
              </a:rPr>
              <a:t>Climate change is real, and effects are becoming more evident</a:t>
            </a:r>
            <a:r>
              <a:rPr lang="en-US" sz="2200" spc="-75" dirty="0" smtClean="0">
                <a:solidFill>
                  <a:schemeClr val="tx1">
                    <a:lumMod val="75000"/>
                    <a:lumOff val="25000"/>
                  </a:schemeClr>
                </a:solidFill>
                <a:latin typeface="+mn-lt"/>
                <a:cs typeface="+mn-cs"/>
              </a:rPr>
              <a:t>. We have 15 years to take effective action. Increased temperatures must be kept below 1.5 degrees C to avoid catastrophic change.</a:t>
            </a:r>
            <a:endParaRPr lang="en-US" sz="2200" spc="-75" dirty="0">
              <a:solidFill>
                <a:schemeClr val="tx1">
                  <a:lumMod val="75000"/>
                  <a:lumOff val="25000"/>
                </a:schemeClr>
              </a:solidFill>
              <a:latin typeface="+mn-lt"/>
              <a:cs typeface="+mn-cs"/>
            </a:endParaRPr>
          </a:p>
          <a:p>
            <a:pPr marL="457200" indent="-457200" fontAlgn="auto">
              <a:lnSpc>
                <a:spcPct val="90000"/>
              </a:lnSpc>
              <a:spcBef>
                <a:spcPts val="0"/>
              </a:spcBef>
              <a:spcAft>
                <a:spcPts val="0"/>
              </a:spcAft>
              <a:buFont typeface="Arial" pitchFamily="34" charset="0"/>
              <a:buChar char="•"/>
              <a:defRPr/>
            </a:pPr>
            <a:endParaRPr lang="en-US" sz="2200" spc="-75" dirty="0">
              <a:solidFill>
                <a:schemeClr val="tx1">
                  <a:lumMod val="75000"/>
                  <a:lumOff val="25000"/>
                </a:schemeClr>
              </a:solidFill>
              <a:latin typeface="+mn-lt"/>
              <a:cs typeface="+mn-cs"/>
            </a:endParaRPr>
          </a:p>
          <a:p>
            <a:pPr marL="457200" indent="-457200" fontAlgn="auto">
              <a:lnSpc>
                <a:spcPct val="110000"/>
              </a:lnSpc>
              <a:spcBef>
                <a:spcPts val="0"/>
              </a:spcBef>
              <a:spcAft>
                <a:spcPts val="0"/>
              </a:spcAft>
              <a:buFont typeface="Arial" pitchFamily="34" charset="0"/>
              <a:buChar char="•"/>
              <a:defRPr/>
            </a:pPr>
            <a:r>
              <a:rPr lang="en-US" sz="2200" spc="-75" dirty="0">
                <a:solidFill>
                  <a:schemeClr val="tx1">
                    <a:lumMod val="75000"/>
                    <a:lumOff val="25000"/>
                  </a:schemeClr>
                </a:solidFill>
                <a:latin typeface="+mn-lt"/>
                <a:cs typeface="+mn-cs"/>
              </a:rPr>
              <a:t>Arctic sea ice may disappear in 10-30 years. </a:t>
            </a:r>
            <a:r>
              <a:rPr lang="en-US" sz="2200" spc="-75" dirty="0" smtClean="0">
                <a:solidFill>
                  <a:schemeClr val="tx1">
                    <a:lumMod val="75000"/>
                    <a:lumOff val="25000"/>
                  </a:schemeClr>
                </a:solidFill>
                <a:latin typeface="+mn-lt"/>
                <a:cs typeface="+mn-cs"/>
              </a:rPr>
              <a:t> Permafrost is melting.</a:t>
            </a:r>
            <a:endParaRPr lang="en-US" sz="2200" spc="-75" dirty="0">
              <a:solidFill>
                <a:schemeClr val="tx1">
                  <a:lumMod val="75000"/>
                  <a:lumOff val="25000"/>
                </a:schemeClr>
              </a:solidFill>
              <a:latin typeface="+mn-lt"/>
              <a:cs typeface="+mn-cs"/>
            </a:endParaRPr>
          </a:p>
          <a:p>
            <a:pPr marL="457200" indent="-457200" fontAlgn="auto">
              <a:lnSpc>
                <a:spcPct val="110000"/>
              </a:lnSpc>
              <a:spcBef>
                <a:spcPts val="0"/>
              </a:spcBef>
              <a:spcAft>
                <a:spcPts val="0"/>
              </a:spcAft>
              <a:buFont typeface="Arial" pitchFamily="34" charset="0"/>
              <a:buChar char="•"/>
              <a:defRPr/>
            </a:pPr>
            <a:endParaRPr lang="en-US" sz="2200" spc="-75" dirty="0">
              <a:solidFill>
                <a:schemeClr val="tx1">
                  <a:lumMod val="75000"/>
                  <a:lumOff val="25000"/>
                </a:schemeClr>
              </a:solidFill>
              <a:latin typeface="+mn-lt"/>
              <a:cs typeface="+mn-cs"/>
            </a:endParaRPr>
          </a:p>
          <a:p>
            <a:pPr marL="457200" indent="-457200" fontAlgn="auto">
              <a:lnSpc>
                <a:spcPct val="110000"/>
              </a:lnSpc>
              <a:spcBef>
                <a:spcPts val="0"/>
              </a:spcBef>
              <a:spcAft>
                <a:spcPts val="0"/>
              </a:spcAft>
              <a:buFont typeface="Arial" pitchFamily="34" charset="0"/>
              <a:buChar char="•"/>
              <a:defRPr/>
            </a:pPr>
            <a:r>
              <a:rPr lang="en-US" sz="2200" spc="-75" dirty="0">
                <a:solidFill>
                  <a:schemeClr val="tx1">
                    <a:lumMod val="75000"/>
                    <a:lumOff val="25000"/>
                  </a:schemeClr>
                </a:solidFill>
                <a:latin typeface="+mn-lt"/>
                <a:cs typeface="+mn-cs"/>
              </a:rPr>
              <a:t>Increasing fossil energy use increases pollution, warming, and energy prices.</a:t>
            </a:r>
          </a:p>
          <a:p>
            <a:pPr marL="457200" indent="-457200" fontAlgn="auto">
              <a:lnSpc>
                <a:spcPct val="110000"/>
              </a:lnSpc>
              <a:spcBef>
                <a:spcPts val="0"/>
              </a:spcBef>
              <a:spcAft>
                <a:spcPts val="0"/>
              </a:spcAft>
              <a:buFont typeface="Arial" pitchFamily="34" charset="0"/>
              <a:buChar char="•"/>
              <a:defRPr/>
            </a:pPr>
            <a:endParaRPr lang="en-US" sz="2200" spc="-75" dirty="0">
              <a:solidFill>
                <a:schemeClr val="tx1">
                  <a:lumMod val="75000"/>
                  <a:lumOff val="25000"/>
                </a:schemeClr>
              </a:solidFill>
              <a:latin typeface="+mn-lt"/>
              <a:cs typeface="+mn-cs"/>
            </a:endParaRPr>
          </a:p>
          <a:p>
            <a:pPr marL="457200" indent="-457200" fontAlgn="auto">
              <a:lnSpc>
                <a:spcPct val="110000"/>
              </a:lnSpc>
              <a:spcBef>
                <a:spcPts val="0"/>
              </a:spcBef>
              <a:spcAft>
                <a:spcPts val="0"/>
              </a:spcAft>
              <a:buFont typeface="Arial" pitchFamily="34" charset="0"/>
              <a:buChar char="•"/>
              <a:defRPr/>
            </a:pPr>
            <a:r>
              <a:rPr lang="en-US" sz="2200" spc="-75" dirty="0">
                <a:solidFill>
                  <a:schemeClr val="tx1">
                    <a:lumMod val="75000"/>
                    <a:lumOff val="25000"/>
                  </a:schemeClr>
                </a:solidFill>
                <a:latin typeface="+mn-lt"/>
                <a:cs typeface="+mn-cs"/>
              </a:rPr>
              <a:t>Higher fossil energy prices lead to economic, social, political instability</a:t>
            </a:r>
            <a:r>
              <a:rPr lang="en-US" sz="2200" spc="-75" dirty="0" smtClean="0">
                <a:solidFill>
                  <a:schemeClr val="tx1">
                    <a:lumMod val="75000"/>
                    <a:lumOff val="25000"/>
                  </a:schemeClr>
                </a:solidFill>
                <a:latin typeface="+mn-lt"/>
                <a:cs typeface="+mn-cs"/>
              </a:rPr>
              <a:t>. Wars for food and water. Already 400,000 annual deaths from climate change.</a:t>
            </a:r>
            <a:endParaRPr lang="en-US" sz="2200" spc="-75" dirty="0">
              <a:solidFill>
                <a:schemeClr val="tx1">
                  <a:lumMod val="75000"/>
                  <a:lumOff val="25000"/>
                </a:schemeClr>
              </a:solidFill>
              <a:latin typeface="+mn-lt"/>
              <a:cs typeface="+mn-cs"/>
            </a:endParaRPr>
          </a:p>
          <a:p>
            <a:pPr marL="457200" indent="-457200" fontAlgn="auto">
              <a:lnSpc>
                <a:spcPct val="110000"/>
              </a:lnSpc>
              <a:spcBef>
                <a:spcPts val="0"/>
              </a:spcBef>
              <a:spcAft>
                <a:spcPts val="0"/>
              </a:spcAft>
              <a:buFont typeface="Arial" pitchFamily="34" charset="0"/>
              <a:buChar char="•"/>
              <a:defRPr/>
            </a:pPr>
            <a:endParaRPr lang="en-US" sz="2200" spc="-75" dirty="0">
              <a:solidFill>
                <a:schemeClr val="tx1">
                  <a:lumMod val="75000"/>
                  <a:lumOff val="25000"/>
                </a:schemeClr>
              </a:solidFill>
              <a:latin typeface="+mn-lt"/>
              <a:cs typeface="+mn-cs"/>
            </a:endParaRPr>
          </a:p>
        </p:txBody>
      </p:sp>
      <p:sp>
        <p:nvSpPr>
          <p:cNvPr id="4" name="Slide Number Placeholder 3"/>
          <p:cNvSpPr>
            <a:spLocks noGrp="1"/>
          </p:cNvSpPr>
          <p:nvPr>
            <p:ph type="sldNum" sz="quarter" idx="12"/>
          </p:nvPr>
        </p:nvSpPr>
        <p:spPr/>
        <p:txBody>
          <a:bodyPr/>
          <a:lstStyle/>
          <a:p>
            <a:pPr>
              <a:defRPr/>
            </a:pPr>
            <a:fld id="{366EC800-91FD-42F3-BAE0-FD678B8F3A7F}" type="slidenum">
              <a:rPr lang="en-US"/>
              <a:pPr>
                <a:defRPr/>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There is an Energy Emergency</a:t>
            </a:r>
            <a:endParaRPr lang="en-US" dirty="0"/>
          </a:p>
        </p:txBody>
      </p:sp>
      <p:sp>
        <p:nvSpPr>
          <p:cNvPr id="5" name="Content Placeholder 4"/>
          <p:cNvSpPr>
            <a:spLocks noGrp="1"/>
          </p:cNvSpPr>
          <p:nvPr>
            <p:ph sz="half" idx="2"/>
          </p:nvPr>
        </p:nvSpPr>
        <p:spPr>
          <a:xfrm>
            <a:off x="199571" y="1417638"/>
            <a:ext cx="8635999" cy="4708525"/>
          </a:xfrm>
        </p:spPr>
        <p:txBody>
          <a:bodyPr>
            <a:normAutofit/>
          </a:bodyPr>
          <a:lstStyle/>
          <a:p>
            <a:pPr marL="514350" indent="-514350">
              <a:buFont typeface="+mj-lt"/>
              <a:buAutoNum type="arabicPeriod"/>
            </a:pPr>
            <a:r>
              <a:rPr lang="en-US" sz="2800" dirty="0" smtClean="0"/>
              <a:t>The Three RISINGS =&gt; Climate &amp; Environmental Crises</a:t>
            </a:r>
          </a:p>
          <a:p>
            <a:pPr marL="914400" lvl="1" indent="-514350">
              <a:buFont typeface="Wingdings" charset="2"/>
              <a:buChar char="§"/>
            </a:pPr>
            <a:r>
              <a:rPr lang="en-US" dirty="0"/>
              <a:t>F</a:t>
            </a:r>
            <a:r>
              <a:rPr lang="en-US" dirty="0" smtClean="0"/>
              <a:t>ossil </a:t>
            </a:r>
            <a:r>
              <a:rPr lang="en-US" dirty="0"/>
              <a:t>fuel demand</a:t>
            </a:r>
          </a:p>
          <a:p>
            <a:pPr marL="914400" lvl="1" indent="-514350">
              <a:buFont typeface="Wingdings" charset="2"/>
              <a:buChar char="§"/>
            </a:pPr>
            <a:r>
              <a:rPr lang="en-US" dirty="0"/>
              <a:t>G</a:t>
            </a:r>
            <a:r>
              <a:rPr lang="en-US" dirty="0" smtClean="0"/>
              <a:t>reenhouse </a:t>
            </a:r>
            <a:r>
              <a:rPr lang="en-US" dirty="0"/>
              <a:t>gas emissions</a:t>
            </a:r>
          </a:p>
          <a:p>
            <a:pPr marL="914400" lvl="1" indent="-514350">
              <a:buFont typeface="Wingdings" charset="2"/>
              <a:buChar char="§"/>
            </a:pPr>
            <a:r>
              <a:rPr lang="en-US" dirty="0" smtClean="0"/>
              <a:t>Harmful pollution</a:t>
            </a:r>
          </a:p>
          <a:p>
            <a:pPr marL="914400" lvl="1" indent="-514350">
              <a:buFont typeface="Wingdings" charset="2"/>
              <a:buChar char="§"/>
            </a:pPr>
            <a:endParaRPr lang="en-US" dirty="0"/>
          </a:p>
          <a:p>
            <a:pPr marL="514350" indent="-514350">
              <a:buFont typeface="+mj-lt"/>
              <a:buAutoNum type="arabicPeriod"/>
            </a:pPr>
            <a:r>
              <a:rPr lang="en-US" sz="2800" dirty="0"/>
              <a:t>Fossil fuel corporations’ </a:t>
            </a:r>
            <a:r>
              <a:rPr lang="en-US" sz="2800" dirty="0" smtClean="0"/>
              <a:t>power grows</a:t>
            </a:r>
          </a:p>
          <a:p>
            <a:pPr marL="514350" indent="-514350">
              <a:buFont typeface="+mj-lt"/>
              <a:buAutoNum type="arabicPeriod"/>
            </a:pPr>
            <a:endParaRPr lang="en-US" sz="2800" dirty="0"/>
          </a:p>
          <a:p>
            <a:pPr marL="514350" indent="-514350">
              <a:buFont typeface="+mj-lt"/>
              <a:buAutoNum type="arabicPeriod"/>
            </a:pPr>
            <a:r>
              <a:rPr lang="en-US" sz="2800" dirty="0"/>
              <a:t>Attacks on workers and unions </a:t>
            </a:r>
            <a:r>
              <a:rPr lang="en-US" sz="2800" dirty="0" smtClean="0"/>
              <a:t>have intensified</a:t>
            </a:r>
          </a:p>
          <a:p>
            <a:pPr marL="514350" indent="-514350">
              <a:buFont typeface="+mj-lt"/>
              <a:buAutoNum type="arabicPeriod"/>
            </a:pPr>
            <a:endParaRPr lang="en-US" sz="2800" dirty="0"/>
          </a:p>
          <a:p>
            <a:pPr marL="514350" indent="-514350">
              <a:buFont typeface="+mj-lt"/>
              <a:buAutoNum type="arabicPeriod"/>
            </a:pPr>
            <a:r>
              <a:rPr lang="en-US" sz="2800" dirty="0"/>
              <a:t>More energy ≠ More access</a:t>
            </a:r>
          </a:p>
          <a:p>
            <a:endParaRPr lang="en-US" dirty="0"/>
          </a:p>
        </p:txBody>
      </p:sp>
      <p:cxnSp>
        <p:nvCxnSpPr>
          <p:cNvPr id="11" name="Straight Connector 10"/>
          <p:cNvCxnSpPr/>
          <p:nvPr/>
        </p:nvCxnSpPr>
        <p:spPr>
          <a:xfrm flipH="1">
            <a:off x="0" y="1197429"/>
            <a:ext cx="9144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57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9144000" cy="2006096"/>
          </a:xfrm>
        </p:spPr>
        <p:txBody>
          <a:bodyPr>
            <a:normAutofit fontScale="90000"/>
          </a:bodyPr>
          <a:lstStyle/>
          <a:p>
            <a:r>
              <a:rPr lang="en-US" sz="3100" dirty="0" smtClean="0">
                <a:solidFill>
                  <a:srgbClr val="FFFFFF"/>
                </a:solidFill>
                <a:latin typeface="Arial" charset="0"/>
              </a:rPr>
              <a:t>Political Target = </a:t>
            </a:r>
            <a:r>
              <a:rPr lang="en-US" sz="3100" dirty="0">
                <a:solidFill>
                  <a:srgbClr val="FFFFFF"/>
                </a:solidFill>
                <a:latin typeface="Arial" charset="0"/>
              </a:rPr>
              <a:t>Keep warming below 2</a:t>
            </a:r>
            <a:r>
              <a:rPr lang="en-US" sz="3100" dirty="0" smtClean="0">
                <a:solidFill>
                  <a:srgbClr val="FFFFFF"/>
                </a:solidFill>
                <a:latin typeface="Arial" charset="0"/>
              </a:rPr>
              <a:t>°C </a:t>
            </a:r>
            <a:r>
              <a:rPr lang="en-US" sz="3100" dirty="0">
                <a:solidFill>
                  <a:srgbClr val="FFFFFF"/>
                </a:solidFill>
                <a:latin typeface="Arial" charset="0"/>
              </a:rPr>
              <a:t/>
            </a:r>
            <a:br>
              <a:rPr lang="en-US" sz="3100" dirty="0">
                <a:solidFill>
                  <a:srgbClr val="FFFFFF"/>
                </a:solidFill>
                <a:latin typeface="Arial" charset="0"/>
              </a:rPr>
            </a:br>
            <a:r>
              <a:rPr lang="en-US" sz="3100" dirty="0">
                <a:solidFill>
                  <a:srgbClr val="FFFFFF"/>
                </a:solidFill>
                <a:latin typeface="Arial" charset="0"/>
              </a:rPr>
              <a:t>What we really need </a:t>
            </a:r>
            <a:r>
              <a:rPr lang="en-US" sz="3100" dirty="0" smtClean="0">
                <a:solidFill>
                  <a:srgbClr val="FFFFFF"/>
                </a:solidFill>
                <a:latin typeface="Arial" charset="0"/>
              </a:rPr>
              <a:t>= 1.5°C</a:t>
            </a:r>
            <a:br>
              <a:rPr lang="en-US" sz="3100" dirty="0" smtClean="0">
                <a:solidFill>
                  <a:srgbClr val="FFFFFF"/>
                </a:solidFill>
                <a:latin typeface="Arial" charset="0"/>
              </a:rPr>
            </a:br>
            <a:r>
              <a:rPr lang="en-US" sz="3100" dirty="0" smtClean="0">
                <a:solidFill>
                  <a:srgbClr val="FFFFFF"/>
                </a:solidFill>
                <a:latin typeface="Arial" charset="0"/>
              </a:rPr>
              <a:t>Now=400 PPM CO</a:t>
            </a:r>
            <a:r>
              <a:rPr lang="en-US" sz="3100" baseline="-25000" dirty="0" smtClean="0">
                <a:solidFill>
                  <a:srgbClr val="FFFFFF"/>
                </a:solidFill>
                <a:latin typeface="Arial" charset="0"/>
              </a:rPr>
              <a:t>2</a:t>
            </a:r>
            <a:r>
              <a:rPr lang="en-US" sz="3100" dirty="0" smtClean="0">
                <a:solidFill>
                  <a:srgbClr val="FFFFFF"/>
                </a:solidFill>
                <a:latin typeface="Arial" charset="0"/>
              </a:rPr>
              <a:t>             Target=350PPM CO</a:t>
            </a:r>
            <a:r>
              <a:rPr lang="en-US" sz="3100" baseline="-25000" dirty="0" smtClean="0">
                <a:solidFill>
                  <a:srgbClr val="FFFFFF"/>
                </a:solidFill>
                <a:latin typeface="Arial" charset="0"/>
              </a:rPr>
              <a:t>2</a:t>
            </a:r>
            <a:r>
              <a:rPr lang="en-US" dirty="0" smtClean="0">
                <a:solidFill>
                  <a:srgbClr val="FFFFFF"/>
                </a:solidFill>
                <a:latin typeface="Arial" charset="0"/>
              </a:rPr>
              <a:t> </a:t>
            </a:r>
            <a:r>
              <a:rPr lang="en-US" dirty="0">
                <a:solidFill>
                  <a:schemeClr val="bg1"/>
                </a:solidFill>
                <a:latin typeface="Arial" charset="0"/>
              </a:rPr>
              <a:t>C </a:t>
            </a:r>
            <a:endParaRPr lang="en-US" dirty="0"/>
          </a:p>
        </p:txBody>
      </p:sp>
      <p:pic>
        <p:nvPicPr>
          <p:cNvPr id="8" name="Content Placeholder 9" descr="Screen Shot 2012-10-08 at 10.41.55 AM.png"/>
          <p:cNvPicPr>
            <a:picLocks noChangeAspect="1"/>
          </p:cNvPicPr>
          <p:nvPr/>
        </p:nvPicPr>
        <p:blipFill>
          <a:blip r:embed="rId3">
            <a:extLst>
              <a:ext uri="{28A0092B-C50C-407E-A947-70E740481C1C}">
                <a14:useLocalDpi xmlns:a14="http://schemas.microsoft.com/office/drawing/2010/main" val="0"/>
              </a:ext>
            </a:extLst>
          </a:blip>
          <a:srcRect t="-18411" b="-18411"/>
          <a:stretch>
            <a:fillRect/>
          </a:stretch>
        </p:blipFill>
        <p:spPr>
          <a:xfrm>
            <a:off x="184076" y="2174875"/>
            <a:ext cx="4313312" cy="3714585"/>
          </a:xfrm>
          <a:prstGeom prst="rect">
            <a:avLst/>
          </a:prstGeom>
        </p:spPr>
      </p:pic>
      <p:pic>
        <p:nvPicPr>
          <p:cNvPr id="9" name="Content Placeholder 10" descr="Screen Shot 2012-10-08 at 10.37.18 AM.png"/>
          <p:cNvPicPr>
            <a:picLocks noGrp="1" noChangeAspect="1"/>
          </p:cNvPicPr>
          <p:nvPr>
            <p:ph sz="half" idx="2"/>
          </p:nvPr>
        </p:nvPicPr>
        <p:blipFill>
          <a:blip r:embed="rId4">
            <a:extLst>
              <a:ext uri="{28A0092B-C50C-407E-A947-70E740481C1C}">
                <a14:useLocalDpi xmlns:a14="http://schemas.microsoft.com/office/drawing/2010/main" val="0"/>
              </a:ext>
            </a:extLst>
          </a:blip>
          <a:srcRect t="-19143" b="-19143"/>
          <a:stretch>
            <a:fillRect/>
          </a:stretch>
        </p:blipFill>
        <p:spPr>
          <a:xfrm>
            <a:off x="4648199" y="2174875"/>
            <a:ext cx="4353141" cy="3714585"/>
          </a:xfrm>
        </p:spPr>
      </p:pic>
    </p:spTree>
    <p:extLst>
      <p:ext uri="{BB962C8B-B14F-4D97-AF65-F5344CB8AC3E}">
        <p14:creationId xmlns:p14="http://schemas.microsoft.com/office/powerpoint/2010/main" val="3033862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rotWithShape="1">
          <a:blip r:embed="rId3">
            <a:alphaModFix/>
          </a:blip>
          <a:srcRect t="10873" r="573" b="2811"/>
          <a:stretch/>
        </p:blipFill>
        <p:spPr>
          <a:xfrm>
            <a:off x="-10790" y="836414"/>
            <a:ext cx="9165543" cy="5185208"/>
          </a:xfrm>
          <a:prstGeom prst="rect">
            <a:avLst/>
          </a:prstGeom>
          <a:noFill/>
          <a:ln>
            <a:noFill/>
          </a:ln>
        </p:spPr>
      </p:pic>
      <p:sp>
        <p:nvSpPr>
          <p:cNvPr id="209" name="Shape 209"/>
          <p:cNvSpPr/>
          <p:nvPr/>
        </p:nvSpPr>
        <p:spPr>
          <a:xfrm>
            <a:off x="1155321" y="1678991"/>
            <a:ext cx="6833359" cy="3455519"/>
          </a:xfrm>
          <a:prstGeom prst="rect">
            <a:avLst/>
          </a:prstGeom>
          <a:solidFill>
            <a:srgbClr val="FFFFFF">
              <a:alpha val="87843"/>
            </a:srgbClr>
          </a:solidFill>
          <a:ln>
            <a:noFill/>
          </a:ln>
        </p:spPr>
        <p:txBody>
          <a:bodyPr lIns="11625" tIns="11625" rIns="11625" bIns="11625" anchor="ctr" anchorCtr="0">
            <a:noAutofit/>
          </a:bodyPr>
          <a:lstStyle/>
          <a:p>
            <a:pPr algn="ctr">
              <a:spcBef>
                <a:spcPts val="0"/>
              </a:spcBef>
            </a:pPr>
            <a:endParaRPr sz="800">
              <a:solidFill>
                <a:srgbClr val="000000"/>
              </a:solidFill>
              <a:latin typeface="Helvetica Neue"/>
              <a:ea typeface="Helvetica Neue"/>
              <a:cs typeface="Helvetica Neue"/>
              <a:sym typeface="Helvetica Neue"/>
            </a:endParaRPr>
          </a:p>
        </p:txBody>
      </p:sp>
      <p:sp>
        <p:nvSpPr>
          <p:cNvPr id="210" name="Shape 210"/>
          <p:cNvSpPr txBox="1">
            <a:spLocks noGrp="1"/>
          </p:cNvSpPr>
          <p:nvPr>
            <p:ph type="title"/>
          </p:nvPr>
        </p:nvSpPr>
        <p:spPr>
          <a:xfrm>
            <a:off x="2062236" y="1805974"/>
            <a:ext cx="5019526" cy="1143037"/>
          </a:xfrm>
          <a:prstGeom prst="rect">
            <a:avLst/>
          </a:prstGeom>
          <a:noFill/>
          <a:ln>
            <a:noFill/>
          </a:ln>
        </p:spPr>
        <p:txBody>
          <a:bodyPr vert="horz" wrap="square" lIns="21425" tIns="21425" rIns="21425" bIns="21425" numCol="1" anchor="ctr" anchorCtr="0" compatLnSpc="1">
            <a:prstTxWarp prst="textNoShape">
              <a:avLst/>
            </a:prstTxWarp>
            <a:noAutofit/>
          </a:bodyPr>
          <a:lstStyle/>
          <a:p>
            <a:pPr>
              <a:lnSpc>
                <a:spcPct val="75000"/>
              </a:lnSpc>
              <a:buSzPct val="25000"/>
            </a:pPr>
            <a:r>
              <a:rPr lang="en" sz="3000" b="1">
                <a:solidFill>
                  <a:srgbClr val="000000"/>
                </a:solidFill>
                <a:latin typeface="Roboto Condensed"/>
                <a:ea typeface="Roboto Condensed"/>
                <a:cs typeface="Roboto Condensed"/>
                <a:sym typeface="Roboto Condensed"/>
              </a:rPr>
              <a:t>GLOBAL CLIMATE DISRUPTION IS ALREADY HERE</a:t>
            </a:r>
          </a:p>
        </p:txBody>
      </p:sp>
      <p:sp>
        <p:nvSpPr>
          <p:cNvPr id="211" name="Shape 211"/>
          <p:cNvSpPr/>
          <p:nvPr/>
        </p:nvSpPr>
        <p:spPr>
          <a:xfrm>
            <a:off x="1441939" y="2976085"/>
            <a:ext cx="6260120" cy="1874520"/>
          </a:xfrm>
          <a:prstGeom prst="rect">
            <a:avLst/>
          </a:prstGeom>
          <a:noFill/>
          <a:ln>
            <a:noFill/>
          </a:ln>
        </p:spPr>
        <p:txBody>
          <a:bodyPr lIns="21425" tIns="21425" rIns="21425" bIns="21425" anchor="t" anchorCtr="0">
            <a:noAutofit/>
          </a:bodyPr>
          <a:lstStyle/>
          <a:p>
            <a:pPr marL="254000" indent="-247650">
              <a:lnSpc>
                <a:spcPct val="110000"/>
              </a:lnSpc>
              <a:spcBef>
                <a:spcPts val="0"/>
              </a:spcBef>
              <a:buClr>
                <a:srgbClr val="000000"/>
              </a:buClr>
              <a:buSzPct val="100000"/>
              <a:buFont typeface="Arial"/>
              <a:buChar char="•"/>
            </a:pPr>
            <a:r>
              <a:rPr lang="en" sz="1900">
                <a:latin typeface="Droid Serif"/>
                <a:ea typeface="Droid Serif"/>
                <a:cs typeface="Droid Serif"/>
                <a:sym typeface="Droid Serif"/>
              </a:rPr>
              <a:t>We have warmed only +.85C so far.</a:t>
            </a:r>
          </a:p>
          <a:p>
            <a:pPr marL="254000" indent="-247650">
              <a:lnSpc>
                <a:spcPct val="110000"/>
              </a:lnSpc>
              <a:spcBef>
                <a:spcPts val="800"/>
              </a:spcBef>
              <a:buClr>
                <a:srgbClr val="000000"/>
              </a:buClr>
              <a:buSzPct val="100000"/>
              <a:buFont typeface="Arial"/>
              <a:buChar char="•"/>
            </a:pPr>
            <a:r>
              <a:rPr lang="en" sz="1900">
                <a:latin typeface="Droid Serif"/>
                <a:ea typeface="Droid Serif"/>
                <a:cs typeface="Droid Serif"/>
                <a:sym typeface="Droid Serif"/>
              </a:rPr>
              <a:t>This kills 400,000 people every year. </a:t>
            </a:r>
          </a:p>
          <a:p>
            <a:pPr marL="254000" indent="-247650">
              <a:lnSpc>
                <a:spcPct val="110000"/>
              </a:lnSpc>
              <a:spcBef>
                <a:spcPts val="800"/>
              </a:spcBef>
              <a:buClr>
                <a:srgbClr val="000000"/>
              </a:buClr>
              <a:buSzPct val="100000"/>
              <a:buFont typeface="Arial"/>
              <a:buChar char="•"/>
            </a:pPr>
            <a:r>
              <a:rPr lang="en" sz="1900">
                <a:latin typeface="Droid Serif"/>
                <a:ea typeface="Droid Serif"/>
                <a:cs typeface="Droid Serif"/>
                <a:sym typeface="Droid Serif"/>
              </a:rPr>
              <a:t>Pentagon: Climate change "poses immediate risks to U.S. national security.”</a:t>
            </a:r>
          </a:p>
          <a:p>
            <a:pPr marL="254000" indent="-247650">
              <a:lnSpc>
                <a:spcPct val="110000"/>
              </a:lnSpc>
              <a:spcBef>
                <a:spcPts val="800"/>
              </a:spcBef>
              <a:buClr>
                <a:srgbClr val="000000"/>
              </a:buClr>
              <a:buSzPct val="100000"/>
              <a:buFont typeface="Arial"/>
              <a:buChar char="•"/>
            </a:pPr>
            <a:r>
              <a:rPr lang="en" sz="1900">
                <a:latin typeface="Droid Serif"/>
                <a:ea typeface="Droid Serif"/>
                <a:cs typeface="Droid Serif"/>
                <a:sym typeface="Droid Serif"/>
              </a:rPr>
              <a:t>Approaching irreversible climatic tipping points.</a:t>
            </a:r>
          </a:p>
        </p:txBody>
      </p:sp>
    </p:spTree>
    <p:extLst>
      <p:ext uri="{BB962C8B-B14F-4D97-AF65-F5344CB8AC3E}">
        <p14:creationId xmlns:p14="http://schemas.microsoft.com/office/powerpoint/2010/main" val="642529169"/>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Impact of 0.8°C Warming is Far Worse Than Scientists Expected</a:t>
            </a:r>
            <a:endParaRPr lang="en-US" dirty="0"/>
          </a:p>
        </p:txBody>
      </p:sp>
      <p:pic>
        <p:nvPicPr>
          <p:cNvPr id="7" name="Content Placeholder 9" descr="Screen Shot 2012-10-08 at 10.12.17 AM.png"/>
          <p:cNvPicPr>
            <a:picLocks noGrp="1" noChangeAspect="1"/>
          </p:cNvPicPr>
          <p:nvPr>
            <p:ph idx="1"/>
          </p:nvPr>
        </p:nvPicPr>
        <p:blipFill>
          <a:blip r:embed="rId3">
            <a:extLst>
              <a:ext uri="{28A0092B-C50C-407E-A947-70E740481C1C}">
                <a14:useLocalDpi xmlns:a14="http://schemas.microsoft.com/office/drawing/2010/main" val="0"/>
              </a:ext>
            </a:extLst>
          </a:blip>
          <a:srcRect l="-11793" r="-11793"/>
          <a:stretch>
            <a:fillRect/>
          </a:stretch>
        </p:blipFill>
        <p:spPr>
          <a:xfrm>
            <a:off x="220891" y="1600201"/>
            <a:ext cx="8780449" cy="4381282"/>
          </a:xfrm>
        </p:spPr>
      </p:pic>
    </p:spTree>
    <p:extLst>
      <p:ext uri="{BB962C8B-B14F-4D97-AF65-F5344CB8AC3E}">
        <p14:creationId xmlns:p14="http://schemas.microsoft.com/office/powerpoint/2010/main" val="308561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854" y="273049"/>
            <a:ext cx="3336659" cy="2193161"/>
          </a:xfrm>
        </p:spPr>
        <p:txBody>
          <a:bodyPr>
            <a:normAutofit fontScale="90000"/>
          </a:bodyPr>
          <a:lstStyle/>
          <a:p>
            <a:r>
              <a:rPr lang="en-US" sz="2800" dirty="0" smtClean="0"/>
              <a:t>Fossil Fuel Corporations’ Extreme Energy Agenda – Far Riskier for Workers, Communities &amp; Environment</a:t>
            </a:r>
            <a:endParaRPr lang="en-US" sz="2800" dirty="0"/>
          </a:p>
        </p:txBody>
      </p:sp>
      <p:sp>
        <p:nvSpPr>
          <p:cNvPr id="2" name="Text Placeholder 1"/>
          <p:cNvSpPr>
            <a:spLocks noGrp="1"/>
          </p:cNvSpPr>
          <p:nvPr>
            <p:ph type="body" sz="half" idx="2"/>
          </p:nvPr>
        </p:nvSpPr>
        <p:spPr>
          <a:xfrm>
            <a:off x="128854" y="2613447"/>
            <a:ext cx="3336659" cy="3331741"/>
          </a:xfrm>
        </p:spPr>
        <p:txBody>
          <a:bodyPr/>
          <a:lstStyle/>
          <a:p>
            <a:pPr marL="285750" indent="-285750">
              <a:buFont typeface="Wingdings" charset="2"/>
              <a:buChar char="§"/>
            </a:pPr>
            <a:endParaRPr lang="en-US" dirty="0" smtClean="0"/>
          </a:p>
          <a:p>
            <a:pPr marL="285750" indent="-285750">
              <a:buFont typeface="Wingdings" charset="2"/>
              <a:buChar char="§"/>
            </a:pPr>
            <a:r>
              <a:rPr lang="en-US" sz="2000" dirty="0" smtClean="0"/>
              <a:t>Tar Sands Oil</a:t>
            </a:r>
          </a:p>
          <a:p>
            <a:pPr marL="285750" indent="-285750">
              <a:buFont typeface="Wingdings" charset="2"/>
              <a:buChar char="§"/>
            </a:pPr>
            <a:endParaRPr lang="en-US" sz="2000" dirty="0" smtClean="0"/>
          </a:p>
          <a:p>
            <a:pPr marL="285750" indent="-285750">
              <a:buFont typeface="Wingdings" charset="2"/>
              <a:buChar char="§"/>
            </a:pPr>
            <a:r>
              <a:rPr lang="en-US" sz="2000" dirty="0" smtClean="0"/>
              <a:t>Shale gas “</a:t>
            </a:r>
            <a:r>
              <a:rPr lang="en-US" sz="2000" dirty="0" err="1" smtClean="0"/>
              <a:t>fracking</a:t>
            </a:r>
            <a:r>
              <a:rPr lang="en-US" sz="2000" dirty="0" smtClean="0"/>
              <a:t>”</a:t>
            </a:r>
          </a:p>
          <a:p>
            <a:pPr marL="285750" indent="-285750">
              <a:buFont typeface="Wingdings" charset="2"/>
              <a:buChar char="§"/>
            </a:pPr>
            <a:endParaRPr lang="en-US" sz="2000" dirty="0" smtClean="0"/>
          </a:p>
          <a:p>
            <a:pPr marL="285750" indent="-285750">
              <a:buFont typeface="Wingdings" charset="2"/>
              <a:buChar char="§"/>
            </a:pPr>
            <a:r>
              <a:rPr lang="en-US" sz="2000" dirty="0" smtClean="0"/>
              <a:t>Mountaintop removal and surface coal mining</a:t>
            </a:r>
          </a:p>
          <a:p>
            <a:pPr marL="285750" indent="-285750">
              <a:buFont typeface="Wingdings" charset="2"/>
              <a:buChar char="§"/>
            </a:pPr>
            <a:endParaRPr lang="en-US" sz="2000" dirty="0" smtClean="0"/>
          </a:p>
          <a:p>
            <a:pPr marL="285750" indent="-285750">
              <a:buFont typeface="Wingdings" charset="2"/>
              <a:buChar char="§"/>
            </a:pPr>
            <a:r>
              <a:rPr lang="en-US" sz="2000" dirty="0" smtClean="0"/>
              <a:t>Deep sea / Artic oil drilling</a:t>
            </a:r>
            <a:endParaRPr lang="en-US" sz="2000" dirty="0"/>
          </a:p>
        </p:txBody>
      </p:sp>
      <p:pic>
        <p:nvPicPr>
          <p:cNvPr id="7" name="Content Placeholder 12" descr="Screen Shot 2012-10-08 at 12.41.29 PM.png"/>
          <p:cNvPicPr>
            <a:picLocks noGrp="1" noChangeAspect="1"/>
          </p:cNvPicPr>
          <p:nvPr>
            <p:ph idx="1"/>
          </p:nvPr>
        </p:nvPicPr>
        <p:blipFill>
          <a:blip r:embed="rId3">
            <a:extLst>
              <a:ext uri="{28A0092B-C50C-407E-A947-70E740481C1C}">
                <a14:useLocalDpi xmlns:a14="http://schemas.microsoft.com/office/drawing/2010/main" val="0"/>
              </a:ext>
            </a:extLst>
          </a:blip>
          <a:srcRect l="18874" r="18874"/>
          <a:stretch>
            <a:fillRect/>
          </a:stretch>
        </p:blipFill>
        <p:spPr>
          <a:xfrm>
            <a:off x="3575050" y="273050"/>
            <a:ext cx="5426075" cy="5672138"/>
          </a:xfrm>
        </p:spPr>
      </p:pic>
    </p:spTree>
    <p:extLst>
      <p:ext uri="{BB962C8B-B14F-4D97-AF65-F5344CB8AC3E}">
        <p14:creationId xmlns:p14="http://schemas.microsoft.com/office/powerpoint/2010/main" val="1551971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7500" y="944563"/>
            <a:ext cx="4899025" cy="5738812"/>
          </a:xfrm>
          <a:prstGeom prst="rect">
            <a:avLst/>
          </a:prstGeom>
          <a:ln w="19050">
            <a:solidFill>
              <a:schemeClr val="bg1"/>
            </a:solidFill>
          </a:ln>
          <a:effectLst>
            <a:outerShdw blurRad="50800" dist="38100" dir="2700000" algn="tl" rotWithShape="0">
              <a:prstClr val="black">
                <a:alpha val="40000"/>
              </a:prstClr>
            </a:outerShdw>
          </a:effectLst>
        </p:spPr>
      </p:pic>
      <p:sp>
        <p:nvSpPr>
          <p:cNvPr id="12" name="TextBox 11"/>
          <p:cNvSpPr txBox="1"/>
          <p:nvPr/>
        </p:nvSpPr>
        <p:spPr>
          <a:xfrm>
            <a:off x="703263" y="4179888"/>
            <a:ext cx="7756525" cy="1938337"/>
          </a:xfrm>
          <a:prstGeom prst="rect">
            <a:avLst/>
          </a:prstGeom>
          <a:solidFill>
            <a:schemeClr val="tx1"/>
          </a:solidFill>
          <a:ln w="28575">
            <a:solidFill>
              <a:schemeClr val="bg1"/>
            </a:solidFill>
          </a:ln>
          <a:effectLst>
            <a:outerShdw blurRad="50800" dist="38100" dir="2700000" algn="tl" rotWithShape="0">
              <a:prstClr val="black">
                <a:alpha val="40000"/>
              </a:prstClr>
            </a:outerShdw>
          </a:effectLst>
        </p:spPr>
        <p:txBody>
          <a:bodyPr>
            <a:spAutoFit/>
          </a:bodyPr>
          <a:lstStyle/>
          <a:p>
            <a:pPr>
              <a:defRPr/>
            </a:pPr>
            <a:r>
              <a:rPr lang="en-US" sz="2400" dirty="0">
                <a:solidFill>
                  <a:schemeClr val="bg1"/>
                </a:solidFill>
                <a:latin typeface="Arial" pitchFamily="34" charset="0"/>
                <a:cs typeface="Arial" pitchFamily="34" charset="0"/>
              </a:rPr>
              <a:t>“It shall be a goal of the State of New York to reduce current greenhouse gas emissions from all sources within the State eighty percent (80%) below levels emitted in the year nineteen hundred ninety (1990) by the year two-thousand fifty (2050).”</a:t>
            </a:r>
          </a:p>
        </p:txBody>
      </p:sp>
      <p:sp>
        <p:nvSpPr>
          <p:cNvPr id="16" name="Oval 15"/>
          <p:cNvSpPr/>
          <p:nvPr/>
        </p:nvSpPr>
        <p:spPr>
          <a:xfrm>
            <a:off x="6084888" y="4492625"/>
            <a:ext cx="1795462" cy="5476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9" name="Content Placeholder 2"/>
          <p:cNvSpPr txBox="1">
            <a:spLocks/>
          </p:cNvSpPr>
          <p:nvPr/>
        </p:nvSpPr>
        <p:spPr bwMode="auto">
          <a:xfrm>
            <a:off x="115888" y="457200"/>
            <a:ext cx="40116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spcBef>
                <a:spcPct val="20000"/>
              </a:spcBef>
              <a:buFont typeface="Arial" charset="0"/>
              <a:buChar char="•"/>
              <a:defRPr sz="3200">
                <a:solidFill>
                  <a:schemeClr val="tx1"/>
                </a:solidFill>
                <a:latin typeface="Calibri" pitchFamily="34" charset="0"/>
              </a:defRPr>
            </a:lvl1pPr>
            <a:lvl2pPr marL="742950" indent="-285750" defTabSz="685800" eaLnBrk="0" hangingPunct="0">
              <a:spcBef>
                <a:spcPct val="20000"/>
              </a:spcBef>
              <a:buFont typeface="Arial" charset="0"/>
              <a:buChar char="–"/>
              <a:defRPr sz="2800">
                <a:solidFill>
                  <a:schemeClr val="tx1"/>
                </a:solidFill>
                <a:latin typeface="Calibri" pitchFamily="34" charset="0"/>
              </a:defRPr>
            </a:lvl2pPr>
            <a:lvl3pPr marL="1143000" indent="-228600" defTabSz="685800" eaLnBrk="0" hangingPunct="0">
              <a:spcBef>
                <a:spcPct val="20000"/>
              </a:spcBef>
              <a:buFont typeface="Arial" charset="0"/>
              <a:buChar char="•"/>
              <a:defRPr sz="2400">
                <a:solidFill>
                  <a:schemeClr val="tx1"/>
                </a:solidFill>
                <a:latin typeface="Calibri" pitchFamily="34" charset="0"/>
              </a:defRPr>
            </a:lvl3pPr>
            <a:lvl4pPr marL="1600200" indent="-228600" defTabSz="685800" eaLnBrk="0" hangingPunct="0">
              <a:spcBef>
                <a:spcPct val="20000"/>
              </a:spcBef>
              <a:buFont typeface="Arial" charset="0"/>
              <a:buChar char="–"/>
              <a:defRPr sz="2000">
                <a:solidFill>
                  <a:schemeClr val="tx1"/>
                </a:solidFill>
                <a:latin typeface="Calibri" pitchFamily="34" charset="0"/>
              </a:defRPr>
            </a:lvl4pPr>
            <a:lvl5pPr marL="2057400" indent="-228600" defTabSz="685800" eaLnBrk="0" hangingPunct="0">
              <a:spcBef>
                <a:spcPct val="20000"/>
              </a:spcBef>
              <a:buFont typeface="Arial" charset="0"/>
              <a:buChar char="»"/>
              <a:defRPr sz="2000">
                <a:solidFill>
                  <a:schemeClr val="tx1"/>
                </a:solidFill>
                <a:latin typeface="Calibri" pitchFamily="34" charset="0"/>
              </a:defRPr>
            </a:lvl5pPr>
            <a:lvl6pPr marL="2514600" indent="-228600" defTabSz="6858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6858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6858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6858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spcBef>
                <a:spcPts val="750"/>
              </a:spcBef>
              <a:buFont typeface="Arial" charset="0"/>
              <a:buNone/>
            </a:pPr>
            <a:r>
              <a:rPr lang="en-US" altLang="en-US" sz="2800" b="1"/>
              <a:t>Executive Order #24</a:t>
            </a:r>
          </a:p>
          <a:p>
            <a:pPr eaLnBrk="1" hangingPunct="1">
              <a:lnSpc>
                <a:spcPct val="90000"/>
              </a:lnSpc>
              <a:spcBef>
                <a:spcPts val="750"/>
              </a:spcBef>
              <a:buFont typeface="Arial" charset="0"/>
              <a:buNone/>
            </a:pPr>
            <a:r>
              <a:rPr lang="en-US" altLang="en-US" sz="2800" b="1"/>
              <a:t>by Gov. Paterson (2009) </a:t>
            </a:r>
          </a:p>
          <a:p>
            <a:pPr eaLnBrk="1" hangingPunct="1">
              <a:lnSpc>
                <a:spcPct val="90000"/>
              </a:lnSpc>
              <a:spcBef>
                <a:spcPts val="750"/>
              </a:spcBef>
              <a:buFont typeface="Arial" charset="0"/>
              <a:buNone/>
            </a:pPr>
            <a:r>
              <a:rPr lang="en-US" altLang="en-US" sz="2000"/>
              <a:t>to address the critical issue of climate change </a:t>
            </a:r>
          </a:p>
          <a:p>
            <a:pPr eaLnBrk="1" hangingPunct="1">
              <a:lnSpc>
                <a:spcPct val="90000"/>
              </a:lnSpc>
              <a:spcBef>
                <a:spcPts val="750"/>
              </a:spcBef>
              <a:buFont typeface="Arial" charset="0"/>
              <a:buNone/>
            </a:pPr>
            <a:endParaRPr lang="en-US" altLang="en-US" sz="2400"/>
          </a:p>
          <a:p>
            <a:pPr eaLnBrk="1" hangingPunct="1">
              <a:lnSpc>
                <a:spcPct val="90000"/>
              </a:lnSpc>
              <a:spcBef>
                <a:spcPts val="750"/>
              </a:spcBef>
              <a:buFont typeface="Arial" charset="0"/>
              <a:buNone/>
            </a:pPr>
            <a:endParaRPr lang="en-US" altLang="en-US" sz="2400"/>
          </a:p>
        </p:txBody>
      </p:sp>
      <p:sp>
        <p:nvSpPr>
          <p:cNvPr id="9" name="Content Placeholder 2"/>
          <p:cNvSpPr txBox="1">
            <a:spLocks/>
          </p:cNvSpPr>
          <p:nvPr/>
        </p:nvSpPr>
        <p:spPr>
          <a:xfrm>
            <a:off x="57150" y="2092325"/>
            <a:ext cx="4127500" cy="18446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b="1" i="1" dirty="0" smtClean="0">
                <a:solidFill>
                  <a:schemeClr val="tx1"/>
                </a:solidFill>
              </a:rPr>
              <a:t>Climate </a:t>
            </a:r>
            <a:r>
              <a:rPr lang="en-US" b="1" i="1" dirty="0">
                <a:solidFill>
                  <a:schemeClr val="tx1"/>
                </a:solidFill>
              </a:rPr>
              <a:t>Action Council</a:t>
            </a:r>
          </a:p>
          <a:p>
            <a:pPr>
              <a:defRPr/>
            </a:pPr>
            <a:r>
              <a:rPr lang="en-US" dirty="0">
                <a:solidFill>
                  <a:schemeClr val="tx1"/>
                </a:solidFill>
              </a:rPr>
              <a:t>Charged with preparing a </a:t>
            </a:r>
            <a:br>
              <a:rPr lang="en-US" dirty="0">
                <a:solidFill>
                  <a:schemeClr val="tx1"/>
                </a:solidFill>
              </a:rPr>
            </a:br>
            <a:r>
              <a:rPr lang="en-US" b="1" i="1" u="sng" dirty="0">
                <a:solidFill>
                  <a:schemeClr val="tx1"/>
                </a:solidFill>
              </a:rPr>
              <a:t>Climate Action Plan</a:t>
            </a:r>
          </a:p>
          <a:p>
            <a:pPr marL="0" indent="0">
              <a:buFont typeface="Arial" panose="020B0604020202020204" pitchFamily="34" charset="0"/>
              <a:buNone/>
              <a:defRPr/>
            </a:pPr>
            <a:r>
              <a:rPr lang="en-US" sz="2000" dirty="0">
                <a:solidFill>
                  <a:schemeClr val="tx1"/>
                </a:solidFill>
              </a:rPr>
              <a:t>   (draft report by Nov 2010 and </a:t>
            </a:r>
            <a:br>
              <a:rPr lang="en-US" sz="2000" dirty="0">
                <a:solidFill>
                  <a:schemeClr val="tx1"/>
                </a:solidFill>
              </a:rPr>
            </a:br>
            <a:r>
              <a:rPr lang="en-US" sz="2000" dirty="0">
                <a:solidFill>
                  <a:schemeClr val="tx1"/>
                </a:solidFill>
              </a:rPr>
              <a:t>     final report by May 2011)</a:t>
            </a:r>
          </a:p>
          <a:p>
            <a:pPr marL="0" indent="0">
              <a:buFont typeface="Arial" panose="020B0604020202020204" pitchFamily="34" charset="0"/>
              <a:buNone/>
              <a:defRPr/>
            </a:pPr>
            <a:endParaRPr lang="en-US" i="1" dirty="0" smtClean="0">
              <a:solidFill>
                <a:schemeClr val="tx1"/>
              </a:solidFill>
            </a:endParaRPr>
          </a:p>
          <a:p>
            <a:pPr marL="0" indent="0">
              <a:buFont typeface="Arial" panose="020B0604020202020204" pitchFamily="34" charset="0"/>
              <a:buNone/>
              <a:defRPr/>
            </a:pPr>
            <a:endParaRPr lang="en-US" dirty="0">
              <a:solidFill>
                <a:schemeClr val="tx1"/>
              </a:solidFill>
            </a:endParaRPr>
          </a:p>
          <a:p>
            <a:pPr marL="0" indent="0">
              <a:buFont typeface="Arial" panose="020B0604020202020204" pitchFamily="34" charset="0"/>
              <a:buNone/>
              <a:defRPr/>
            </a:pPr>
            <a:endParaRPr lang="en-US" dirty="0" smtClean="0">
              <a:solidFill>
                <a:schemeClr val="tx1"/>
              </a:solidFill>
            </a:endParaRPr>
          </a:p>
        </p:txBody>
      </p:sp>
      <p:sp>
        <p:nvSpPr>
          <p:cNvPr id="8" name="Slide Number Placeholder 7"/>
          <p:cNvSpPr>
            <a:spLocks noGrp="1"/>
          </p:cNvSpPr>
          <p:nvPr>
            <p:ph type="sldNum" sz="quarter" idx="12"/>
          </p:nvPr>
        </p:nvSpPr>
        <p:spPr/>
        <p:txBody>
          <a:bodyPr/>
          <a:lstStyle/>
          <a:p>
            <a:pPr>
              <a:defRPr/>
            </a:pPr>
            <a:fld id="{381C2109-3631-4598-AD37-09DE96362917}" type="slidenum">
              <a:rPr lang="en-US" smtClean="0"/>
              <a:pPr>
                <a:defRPr/>
              </a:pPr>
              <a:t>9</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1923</Words>
  <Application>Microsoft Office PowerPoint</Application>
  <PresentationFormat>On-screen Show (4:3)</PresentationFormat>
  <Paragraphs>321</Paragraphs>
  <Slides>26</Slides>
  <Notes>9</Notes>
  <HiddenSlides>0</HiddenSlides>
  <MMClips>0</MMClips>
  <ScaleCrop>false</ScaleCrop>
  <HeadingPairs>
    <vt:vector size="8" baseType="variant">
      <vt:variant>
        <vt:lpstr>Fonts Used</vt:lpstr>
      </vt:variant>
      <vt:variant>
        <vt:i4>11</vt:i4>
      </vt:variant>
      <vt:variant>
        <vt:lpstr>Theme</vt:lpstr>
      </vt:variant>
      <vt:variant>
        <vt:i4>2</vt:i4>
      </vt:variant>
      <vt:variant>
        <vt:lpstr>Links</vt:lpstr>
      </vt:variant>
      <vt:variant>
        <vt:i4>1</vt:i4>
      </vt:variant>
      <vt:variant>
        <vt:lpstr>Slide Titles</vt:lpstr>
      </vt:variant>
      <vt:variant>
        <vt:i4>26</vt:i4>
      </vt:variant>
    </vt:vector>
  </HeadingPairs>
  <TitlesOfParts>
    <vt:vector size="40" baseType="lpstr">
      <vt:lpstr>MS PGothic</vt:lpstr>
      <vt:lpstr>MS PGothic</vt:lpstr>
      <vt:lpstr>Arial</vt:lpstr>
      <vt:lpstr>Arial Narrow</vt:lpstr>
      <vt:lpstr>Calibri</vt:lpstr>
      <vt:lpstr>Droid Serif</vt:lpstr>
      <vt:lpstr>Helvetica Neue</vt:lpstr>
      <vt:lpstr>Roboto Condensed</vt:lpstr>
      <vt:lpstr>Times</vt:lpstr>
      <vt:lpstr>Times New Roman</vt:lpstr>
      <vt:lpstr>Wingdings</vt:lpstr>
      <vt:lpstr>Office Theme</vt:lpstr>
      <vt:lpstr>1_Office Theme</vt:lpstr>
      <vt:lpstr>???</vt:lpstr>
      <vt:lpstr>PowerPoint Presentation</vt:lpstr>
      <vt:lpstr>PowerPoint Presentation</vt:lpstr>
      <vt:lpstr>What’s the Problem? Why Act Quickly?</vt:lpstr>
      <vt:lpstr>There is an Energy Emergency</vt:lpstr>
      <vt:lpstr>Political Target = Keep warming below 2°C  What we really need = 1.5°C Now=400 PPM CO2             Target=350PPM CO2 C </vt:lpstr>
      <vt:lpstr>GLOBAL CLIMATE DISRUPTION IS ALREADY HERE</vt:lpstr>
      <vt:lpstr>Impact of 0.8°C Warming is Far Worse Than Scientists Expected</vt:lpstr>
      <vt:lpstr>Fossil Fuel Corporations’ Extreme Energy Agenda – Far Riskier for Workers, Communities &amp;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NYS: 4-4.5 kWh/m2/day)</vt:lpstr>
      <vt:lpstr>Conversion to Renewable Energy will Create Jobs in New York State</vt:lpstr>
      <vt:lpstr>Estimated Job Creation in New York State with SOLUTIONS PLAN</vt:lpstr>
      <vt:lpstr>Fossil-fuel air pollution causes 4,000 deaths per year in New York State.  Deaths and other health costs = $33 billion per year in New York State. </vt:lpstr>
      <vt:lpstr>PowerPoint Presentation</vt:lpstr>
      <vt:lpstr>Estimated Cost of Renewable Energy Sources in New York State</vt:lpstr>
      <vt:lpstr>Costs of Energy, Including Transmission (¢/kWh)</vt:lpstr>
      <vt:lpstr>Our Plan Stabilizes and Reduces Energy Costs Compared to Fossil Fuels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2015-04-04T19:02:30Z</dcterms:created>
  <dcterms:modified xsi:type="dcterms:W3CDTF">2015-04-17T19:43:26Z</dcterms:modified>
</cp:coreProperties>
</file>