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5" r:id="rId3"/>
    <p:sldId id="277" r:id="rId4"/>
    <p:sldId id="278" r:id="rId5"/>
    <p:sldId id="276" r:id="rId6"/>
    <p:sldId id="286" r:id="rId7"/>
    <p:sldId id="279" r:id="rId8"/>
    <p:sldId id="287" r:id="rId9"/>
    <p:sldId id="258" r:id="rId10"/>
    <p:sldId id="281" r:id="rId11"/>
    <p:sldId id="282" r:id="rId12"/>
    <p:sldId id="283" r:id="rId13"/>
    <p:sldId id="280" r:id="rId14"/>
    <p:sldId id="284" r:id="rId15"/>
    <p:sldId id="272" r:id="rId16"/>
    <p:sldId id="273" r:id="rId17"/>
    <p:sldId id="28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4" autoAdjust="0"/>
    <p:restoredTop sz="94660"/>
  </p:normalViewPr>
  <p:slideViewPr>
    <p:cSldViewPr snapToGrid="0">
      <p:cViewPr varScale="1">
        <p:scale>
          <a:sx n="116" d="100"/>
          <a:sy n="116" d="100"/>
        </p:scale>
        <p:origin x="22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9/29/2015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9/29/2015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9/29/2015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9/29/2015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9/29/2015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9/29/2015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9/29/2015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limate.nasa.gov/evidence/#footnote_6" TargetMode="External"/><Relationship Id="rId2" Type="http://schemas.openxmlformats.org/officeDocument/2006/relationships/hyperlink" Target="http://climate.nasa.gov/evidence/#footnote_5"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1447800"/>
            <a:ext cx="9513045" cy="3329581"/>
          </a:xfrm>
        </p:spPr>
        <p:txBody>
          <a:bodyPr/>
          <a:lstStyle/>
          <a:p>
            <a:r>
              <a:rPr lang="en-US" dirty="0" smtClean="0"/>
              <a:t>Environmental Advocacy + </a:t>
            </a:r>
            <a:br>
              <a:rPr lang="en-US" dirty="0" smtClean="0"/>
            </a:br>
            <a:r>
              <a:rPr lang="en-US" dirty="0" smtClean="0"/>
              <a:t>Carbon Tax </a:t>
            </a:r>
            <a:endParaRPr lang="en-US" dirty="0"/>
          </a:p>
        </p:txBody>
      </p:sp>
      <p:sp>
        <p:nvSpPr>
          <p:cNvPr id="3" name="Subtitle 2"/>
          <p:cNvSpPr>
            <a:spLocks noGrp="1"/>
          </p:cNvSpPr>
          <p:nvPr>
            <p:ph type="subTitle" idx="1"/>
          </p:nvPr>
        </p:nvSpPr>
        <p:spPr/>
        <p:txBody>
          <a:bodyPr/>
          <a:lstStyle/>
          <a:p>
            <a:r>
              <a:rPr lang="en-US" dirty="0" smtClean="0"/>
              <a:t>Sara Hsu</a:t>
            </a:r>
            <a:endParaRPr lang="en-US" dirty="0"/>
          </a:p>
        </p:txBody>
      </p:sp>
    </p:spTree>
    <p:extLst>
      <p:ext uri="{BB962C8B-B14F-4D97-AF65-F5344CB8AC3E}">
        <p14:creationId xmlns:p14="http://schemas.microsoft.com/office/powerpoint/2010/main" val="92767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NYS Carbon Tax a Class Effort</a:t>
            </a:r>
            <a:endParaRPr lang="en-US" dirty="0"/>
          </a:p>
        </p:txBody>
      </p:sp>
      <p:sp>
        <p:nvSpPr>
          <p:cNvPr id="3" name="Content Placeholder 2"/>
          <p:cNvSpPr>
            <a:spLocks noGrp="1"/>
          </p:cNvSpPr>
          <p:nvPr>
            <p:ph idx="1"/>
          </p:nvPr>
        </p:nvSpPr>
        <p:spPr/>
        <p:txBody>
          <a:bodyPr/>
          <a:lstStyle/>
          <a:p>
            <a:r>
              <a:rPr lang="en-US" dirty="0"/>
              <a:t>This workshop and the carbon tax effort in general grew out of an Economics class project at this university.  </a:t>
            </a:r>
            <a:endParaRPr lang="en-US" dirty="0" smtClean="0"/>
          </a:p>
          <a:p>
            <a:r>
              <a:rPr lang="en-US" dirty="0" smtClean="0"/>
              <a:t>We </a:t>
            </a:r>
            <a:r>
              <a:rPr lang="en-US" dirty="0"/>
              <a:t>began to look at climate change solutions and, as a class, and realized that a carbon tax was among the most feasible solutions across the globe.  </a:t>
            </a:r>
          </a:p>
          <a:p>
            <a:r>
              <a:rPr lang="en-US" dirty="0" smtClean="0"/>
              <a:t>Takeaway is that students and young people in general care about climate change and need a clear outlet through which to express their concerns.</a:t>
            </a:r>
            <a:endParaRPr lang="en-US" dirty="0"/>
          </a:p>
        </p:txBody>
      </p:sp>
    </p:spTree>
    <p:extLst>
      <p:ext uri="{BB962C8B-B14F-4D97-AF65-F5344CB8AC3E}">
        <p14:creationId xmlns:p14="http://schemas.microsoft.com/office/powerpoint/2010/main" val="1831865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NYS Economists Support a Carbon Tax</a:t>
            </a:r>
            <a:endParaRPr lang="en-US" dirty="0"/>
          </a:p>
        </p:txBody>
      </p:sp>
      <p:sp>
        <p:nvSpPr>
          <p:cNvPr id="3" name="Content Placeholder 2"/>
          <p:cNvSpPr>
            <a:spLocks noGrp="1"/>
          </p:cNvSpPr>
          <p:nvPr>
            <p:ph idx="1"/>
          </p:nvPr>
        </p:nvSpPr>
        <p:spPr>
          <a:xfrm>
            <a:off x="1103312" y="2052918"/>
            <a:ext cx="3826497" cy="4195481"/>
          </a:xfrm>
        </p:spPr>
        <p:txBody>
          <a:bodyPr>
            <a:normAutofit lnSpcReduction="10000"/>
          </a:bodyPr>
          <a:lstStyle/>
          <a:p>
            <a:r>
              <a:rPr lang="en-US" dirty="0"/>
              <a:t>Mark </a:t>
            </a:r>
            <a:r>
              <a:rPr lang="en-US" dirty="0" err="1"/>
              <a:t>Gertler</a:t>
            </a:r>
            <a:r>
              <a:rPr lang="en-US" dirty="0"/>
              <a:t>, NYU</a:t>
            </a:r>
          </a:p>
          <a:p>
            <a:r>
              <a:rPr lang="en-US" dirty="0"/>
              <a:t>Thomas Sargent, NYU</a:t>
            </a:r>
          </a:p>
          <a:p>
            <a:r>
              <a:rPr lang="en-US" dirty="0"/>
              <a:t>Michael Grossman, CUNY</a:t>
            </a:r>
          </a:p>
          <a:p>
            <a:r>
              <a:rPr lang="en-US" dirty="0"/>
              <a:t>Raquel Fernandez, NYU (at a lower level)</a:t>
            </a:r>
          </a:p>
          <a:p>
            <a:r>
              <a:rPr lang="en-US" dirty="0"/>
              <a:t>Graciela </a:t>
            </a:r>
            <a:r>
              <a:rPr lang="en-US" dirty="0" err="1"/>
              <a:t>Chichilnisky</a:t>
            </a:r>
            <a:r>
              <a:rPr lang="en-US" dirty="0"/>
              <a:t>, Columbia University</a:t>
            </a:r>
          </a:p>
          <a:p>
            <a:r>
              <a:rPr lang="en-US" dirty="0"/>
              <a:t>Laura </a:t>
            </a:r>
            <a:r>
              <a:rPr lang="en-US" dirty="0" err="1"/>
              <a:t>Veldkamp</a:t>
            </a:r>
            <a:r>
              <a:rPr lang="en-US" dirty="0"/>
              <a:t>, NYU</a:t>
            </a:r>
          </a:p>
          <a:p>
            <a:r>
              <a:rPr lang="en-US" dirty="0"/>
              <a:t>Sean MacDonald, CUNY</a:t>
            </a:r>
          </a:p>
          <a:p>
            <a:r>
              <a:rPr lang="en-US" dirty="0"/>
              <a:t>Robert Frank, Cornell University (at a high level</a:t>
            </a:r>
            <a:r>
              <a:rPr lang="en-US" dirty="0" smtClean="0"/>
              <a:t>)</a:t>
            </a:r>
            <a:endParaRPr lang="en-US" dirty="0"/>
          </a:p>
        </p:txBody>
      </p:sp>
      <p:sp>
        <p:nvSpPr>
          <p:cNvPr id="4" name="TextBox 3"/>
          <p:cNvSpPr txBox="1"/>
          <p:nvPr/>
        </p:nvSpPr>
        <p:spPr>
          <a:xfrm>
            <a:off x="5128590" y="2013162"/>
            <a:ext cx="4691271" cy="3785652"/>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t>Marco </a:t>
            </a:r>
            <a:r>
              <a:rPr lang="en-US" sz="2000" dirty="0" err="1"/>
              <a:t>Battaglini</a:t>
            </a:r>
            <a:r>
              <a:rPr lang="en-US" sz="2000" dirty="0"/>
              <a:t>, Cornell University</a:t>
            </a:r>
          </a:p>
          <a:p>
            <a:pPr marL="342900" indent="-342900">
              <a:buFont typeface="Wingdings" panose="05000000000000000000" pitchFamily="2" charset="2"/>
              <a:buChar char="Ø"/>
            </a:pPr>
            <a:r>
              <a:rPr lang="en-US" sz="2000" dirty="0"/>
              <a:t>Kaushik </a:t>
            </a:r>
            <a:r>
              <a:rPr lang="en-US" sz="2000" dirty="0" err="1"/>
              <a:t>Basu</a:t>
            </a:r>
            <a:r>
              <a:rPr lang="en-US" sz="2000" dirty="0"/>
              <a:t>, Cornell University</a:t>
            </a:r>
          </a:p>
          <a:p>
            <a:pPr marL="342900" indent="-342900">
              <a:buFont typeface="Wingdings" panose="05000000000000000000" pitchFamily="2" charset="2"/>
              <a:buChar char="Ø"/>
            </a:pPr>
            <a:r>
              <a:rPr lang="en-US" sz="2000" dirty="0"/>
              <a:t>Ben Ho, Vassar College (at a lower level)</a:t>
            </a:r>
          </a:p>
          <a:p>
            <a:pPr marL="342900" indent="-342900">
              <a:buFont typeface="Wingdings" panose="05000000000000000000" pitchFamily="2" charset="2"/>
              <a:buChar char="Ø"/>
            </a:pPr>
            <a:r>
              <a:rPr lang="en-US" sz="2000" dirty="0"/>
              <a:t>Mona Ali, SUNY New </a:t>
            </a:r>
            <a:r>
              <a:rPr lang="en-US" sz="2000" dirty="0" err="1"/>
              <a:t>Paltz</a:t>
            </a:r>
            <a:endParaRPr lang="en-US" sz="2000" dirty="0"/>
          </a:p>
          <a:p>
            <a:pPr marL="342900" indent="-342900">
              <a:buFont typeface="Wingdings" panose="05000000000000000000" pitchFamily="2" charset="2"/>
              <a:buChar char="Ø"/>
            </a:pPr>
            <a:r>
              <a:rPr lang="en-US" sz="2000" dirty="0"/>
              <a:t>Gary Fields, Cornell University</a:t>
            </a:r>
          </a:p>
          <a:p>
            <a:pPr marL="342900" indent="-342900">
              <a:buFont typeface="Wingdings" panose="05000000000000000000" pitchFamily="2" charset="2"/>
              <a:buChar char="Ø"/>
            </a:pPr>
            <a:r>
              <a:rPr lang="en-US" sz="2000" dirty="0"/>
              <a:t>Willi </a:t>
            </a:r>
            <a:r>
              <a:rPr lang="en-US" sz="2000" dirty="0" err="1"/>
              <a:t>Semmler</a:t>
            </a:r>
            <a:r>
              <a:rPr lang="en-US" sz="2000" dirty="0"/>
              <a:t>, New School</a:t>
            </a:r>
          </a:p>
          <a:p>
            <a:pPr marL="342900" indent="-342900">
              <a:buFont typeface="Wingdings" panose="05000000000000000000" pitchFamily="2" charset="2"/>
              <a:buChar char="Ø"/>
            </a:pPr>
            <a:r>
              <a:rPr lang="en-US" sz="2000" dirty="0"/>
              <a:t>Gerald Marschke, SUNY Albany</a:t>
            </a:r>
          </a:p>
          <a:p>
            <a:pPr marL="342900" indent="-342900">
              <a:buFont typeface="Wingdings" panose="05000000000000000000" pitchFamily="2" charset="2"/>
              <a:buChar char="Ø"/>
            </a:pPr>
            <a:r>
              <a:rPr lang="en-US" sz="2000" dirty="0"/>
              <a:t>Duncan Foley, New </a:t>
            </a:r>
            <a:r>
              <a:rPr lang="en-US" sz="2000" dirty="0" smtClean="0"/>
              <a:t>School</a:t>
            </a:r>
          </a:p>
          <a:p>
            <a:pPr marL="342900" indent="-342900">
              <a:buFont typeface="Wingdings" panose="05000000000000000000" pitchFamily="2" charset="2"/>
              <a:buChar char="Ø"/>
            </a:pPr>
            <a:r>
              <a:rPr lang="en-US" sz="2000" dirty="0" err="1" smtClean="0"/>
              <a:t>Simin</a:t>
            </a:r>
            <a:r>
              <a:rPr lang="en-US" sz="2000" dirty="0" smtClean="0"/>
              <a:t> </a:t>
            </a:r>
            <a:r>
              <a:rPr lang="en-US" sz="2000" dirty="0" err="1" smtClean="0"/>
              <a:t>Mozayeni</a:t>
            </a:r>
            <a:r>
              <a:rPr lang="en-US" sz="2000" dirty="0" smtClean="0"/>
              <a:t>, SUNY New </a:t>
            </a:r>
            <a:r>
              <a:rPr lang="en-US" sz="2000" dirty="0" err="1" smtClean="0"/>
              <a:t>Paltz</a:t>
            </a:r>
            <a:endParaRPr lang="en-US" sz="2000" dirty="0" smtClean="0"/>
          </a:p>
          <a:p>
            <a:pPr marL="342900" indent="-342900">
              <a:buFont typeface="Wingdings" panose="05000000000000000000" pitchFamily="2" charset="2"/>
              <a:buChar char="Ø"/>
            </a:pPr>
            <a:r>
              <a:rPr lang="en-US" sz="2000" dirty="0" smtClean="0"/>
              <a:t>Sara Hsu, SUNY New </a:t>
            </a:r>
            <a:r>
              <a:rPr lang="en-US" sz="2000" dirty="0" err="1" smtClean="0"/>
              <a:t>Paltz</a:t>
            </a:r>
            <a:endParaRPr lang="en-US" sz="2000" dirty="0"/>
          </a:p>
        </p:txBody>
      </p:sp>
    </p:spTree>
    <p:extLst>
      <p:ext uri="{BB962C8B-B14F-4D97-AF65-F5344CB8AC3E}">
        <p14:creationId xmlns:p14="http://schemas.microsoft.com/office/powerpoint/2010/main" val="128175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Governor David Paterson’s Pledge	</a:t>
            </a:r>
            <a:endParaRPr lang="en-US" dirty="0"/>
          </a:p>
        </p:txBody>
      </p:sp>
      <p:sp>
        <p:nvSpPr>
          <p:cNvPr id="3" name="Content Placeholder 2"/>
          <p:cNvSpPr>
            <a:spLocks noGrp="1"/>
          </p:cNvSpPr>
          <p:nvPr>
            <p:ph idx="1"/>
          </p:nvPr>
        </p:nvSpPr>
        <p:spPr/>
        <p:txBody>
          <a:bodyPr>
            <a:normAutofit/>
          </a:bodyPr>
          <a:lstStyle/>
          <a:p>
            <a:r>
              <a:rPr lang="en-US" sz="2400" dirty="0"/>
              <a:t>New York State Executive Order Number 24, laid out by New York Governor David Paterson in 2009, sets forth the goal to reduce greenhouse gas emissions in the state by 80% of 1990 levels by the year </a:t>
            </a:r>
            <a:r>
              <a:rPr lang="en-US" sz="2400" dirty="0" smtClean="0"/>
              <a:t>2050--about </a:t>
            </a:r>
            <a:r>
              <a:rPr lang="en-US" sz="2400" dirty="0"/>
              <a:t>40 million metric tons.  CO</a:t>
            </a:r>
            <a:r>
              <a:rPr lang="en-US" sz="2400" baseline="-25000" dirty="0"/>
              <a:t>2</a:t>
            </a:r>
            <a:r>
              <a:rPr lang="en-US" sz="2400" dirty="0"/>
              <a:t> levels reached 187.57 million metric tons in </a:t>
            </a:r>
            <a:r>
              <a:rPr lang="en-US" sz="2400" dirty="0" smtClean="0"/>
              <a:t>2010.</a:t>
            </a:r>
          </a:p>
          <a:p>
            <a:r>
              <a:rPr lang="en-US" sz="2400" dirty="0" smtClean="0"/>
              <a:t>New </a:t>
            </a:r>
            <a:r>
              <a:rPr lang="en-US" sz="2400" dirty="0"/>
              <a:t>York State will in fact not reach a level of CO</a:t>
            </a:r>
            <a:r>
              <a:rPr lang="en-US" sz="2400" baseline="-25000" dirty="0"/>
              <a:t>2</a:t>
            </a:r>
            <a:r>
              <a:rPr lang="en-US" sz="2400" dirty="0"/>
              <a:t> emissions 80% below 1990 levels by 2050 if the state does not continue to take serious action.</a:t>
            </a:r>
          </a:p>
        </p:txBody>
      </p:sp>
    </p:spTree>
    <p:extLst>
      <p:ext uri="{BB962C8B-B14F-4D97-AF65-F5344CB8AC3E}">
        <p14:creationId xmlns:p14="http://schemas.microsoft.com/office/powerpoint/2010/main" val="401960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Carbon Tax	</a:t>
            </a:r>
            <a:endParaRPr lang="en-US" dirty="0"/>
          </a:p>
        </p:txBody>
      </p:sp>
      <p:sp>
        <p:nvSpPr>
          <p:cNvPr id="3" name="Content Placeholder 2"/>
          <p:cNvSpPr>
            <a:spLocks noGrp="1"/>
          </p:cNvSpPr>
          <p:nvPr>
            <p:ph idx="1"/>
          </p:nvPr>
        </p:nvSpPr>
        <p:spPr>
          <a:xfrm>
            <a:off x="1103312" y="2279374"/>
            <a:ext cx="8946541" cy="3969026"/>
          </a:xfrm>
        </p:spPr>
        <p:txBody>
          <a:bodyPr>
            <a:noAutofit/>
          </a:bodyPr>
          <a:lstStyle/>
          <a:p>
            <a:r>
              <a:rPr lang="en-US" sz="2400" dirty="0"/>
              <a:t>A carbon tax imposed on crude oil and gasoline in New York State, at a rate equivalent to </a:t>
            </a:r>
            <a:r>
              <a:rPr lang="en-US" sz="2400" dirty="0" smtClean="0"/>
              <a:t>$180 </a:t>
            </a:r>
            <a:r>
              <a:rPr lang="en-US" sz="2400" dirty="0"/>
              <a:t>per metric ton of carbon dioxide emitted, would generate revenue while addressing climate change.  </a:t>
            </a:r>
            <a:endParaRPr lang="en-US" sz="2400" dirty="0" smtClean="0"/>
          </a:p>
          <a:p>
            <a:r>
              <a:rPr lang="en-US" sz="2400" dirty="0" smtClean="0"/>
              <a:t>The tax currently proposed would start at $35, increasing $15 each year until reaching $180.  60% of revenues would be returned to low and moderate income households, while 40% would go to climate change adaptation, mass transit, and transition to renewable energy. </a:t>
            </a:r>
          </a:p>
        </p:txBody>
      </p:sp>
    </p:spTree>
    <p:extLst>
      <p:ext uri="{BB962C8B-B14F-4D97-AF65-F5344CB8AC3E}">
        <p14:creationId xmlns:p14="http://schemas.microsoft.com/office/powerpoint/2010/main" val="26513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a Carbon Tax</a:t>
            </a:r>
            <a:endParaRPr lang="en-US" dirty="0"/>
          </a:p>
        </p:txBody>
      </p:sp>
      <p:sp>
        <p:nvSpPr>
          <p:cNvPr id="3" name="Content Placeholder 2"/>
          <p:cNvSpPr>
            <a:spLocks noGrp="1"/>
          </p:cNvSpPr>
          <p:nvPr>
            <p:ph idx="1"/>
          </p:nvPr>
        </p:nvSpPr>
        <p:spPr/>
        <p:txBody>
          <a:bodyPr/>
          <a:lstStyle/>
          <a:p>
            <a:r>
              <a:rPr lang="en-US" dirty="0" smtClean="0"/>
              <a:t>The carbon tax would dramatically reduce CO2 emissions, cutting them by over half.</a:t>
            </a:r>
          </a:p>
          <a:p>
            <a:r>
              <a:rPr lang="en-US" dirty="0" smtClean="0"/>
              <a:t>Carbon tax revenues would amount to over $14 billion.  This would leave $5.6 billion to programs such as mass transit, climate change adaptation, and transition to renewable energy.</a:t>
            </a:r>
          </a:p>
          <a:p>
            <a:r>
              <a:rPr lang="en-US" dirty="0" smtClean="0"/>
              <a:t>$8.4 billion would be returned to the lowest income groups to shield them from the burden of the tax.</a:t>
            </a:r>
          </a:p>
          <a:p>
            <a:r>
              <a:rPr lang="en-US" dirty="0" smtClean="0"/>
              <a:t>Returning funds to the poor will shift their spending toward consumption of other goods and services.  This in itself is job-creating.</a:t>
            </a:r>
            <a:endParaRPr lang="en-US" dirty="0"/>
          </a:p>
        </p:txBody>
      </p:sp>
    </p:spTree>
    <p:extLst>
      <p:ext uri="{BB962C8B-B14F-4D97-AF65-F5344CB8AC3E}">
        <p14:creationId xmlns:p14="http://schemas.microsoft.com/office/powerpoint/2010/main" val="3537380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York is Transforming Energy</a:t>
            </a:r>
            <a:endParaRPr lang="en-US" dirty="0"/>
          </a:p>
        </p:txBody>
      </p:sp>
      <p:sp>
        <p:nvSpPr>
          <p:cNvPr id="3" name="Content Placeholder 2"/>
          <p:cNvSpPr>
            <a:spLocks noGrp="1"/>
          </p:cNvSpPr>
          <p:nvPr>
            <p:ph idx="1"/>
          </p:nvPr>
        </p:nvSpPr>
        <p:spPr/>
        <p:txBody>
          <a:bodyPr>
            <a:normAutofit/>
          </a:bodyPr>
          <a:lstStyle/>
          <a:p>
            <a:r>
              <a:rPr lang="en-US" sz="2400" dirty="0"/>
              <a:t>New York State is already attempting to transform its energy sector by focusing on the following goals as part of its New York State Energy Plan for 2014: increasing energy affordability, enhancing private sector energy financing, strengthening the power grid, increasing customer control over energy use, and meeting energy innovation with </a:t>
            </a:r>
            <a:r>
              <a:rPr lang="en-US" sz="2400" dirty="0" smtClean="0"/>
              <a:t>market.</a:t>
            </a:r>
          </a:p>
          <a:p>
            <a:r>
              <a:rPr lang="en-US" sz="2400" dirty="0" smtClean="0"/>
              <a:t>The </a:t>
            </a:r>
            <a:r>
              <a:rPr lang="en-US" sz="2400" dirty="0"/>
              <a:t>CO</a:t>
            </a:r>
            <a:r>
              <a:rPr lang="en-US" sz="2400" baseline="-25000" dirty="0"/>
              <a:t>2</a:t>
            </a:r>
            <a:r>
              <a:rPr lang="en-US" sz="2400" dirty="0"/>
              <a:t> </a:t>
            </a:r>
            <a:r>
              <a:rPr lang="en-US" sz="2400" dirty="0" smtClean="0"/>
              <a:t>Tax </a:t>
            </a:r>
            <a:r>
              <a:rPr lang="en-US" sz="2400" dirty="0"/>
              <a:t>policy on fossil fuels will help to further shift the energy landscape.</a:t>
            </a:r>
          </a:p>
        </p:txBody>
      </p:sp>
    </p:spTree>
    <p:extLst>
      <p:ext uri="{BB962C8B-B14F-4D97-AF65-F5344CB8AC3E}">
        <p14:creationId xmlns:p14="http://schemas.microsoft.com/office/powerpoint/2010/main" val="156809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 of Climate Change are High</a:t>
            </a:r>
            <a:endParaRPr lang="en-US" dirty="0"/>
          </a:p>
        </p:txBody>
      </p:sp>
      <p:sp>
        <p:nvSpPr>
          <p:cNvPr id="3" name="Content Placeholder 2"/>
          <p:cNvSpPr>
            <a:spLocks noGrp="1"/>
          </p:cNvSpPr>
          <p:nvPr>
            <p:ph idx="1"/>
          </p:nvPr>
        </p:nvSpPr>
        <p:spPr>
          <a:xfrm>
            <a:off x="1103312" y="1497496"/>
            <a:ext cx="8946541" cy="4750903"/>
          </a:xfrm>
        </p:spPr>
        <p:txBody>
          <a:bodyPr>
            <a:noAutofit/>
          </a:bodyPr>
          <a:lstStyle/>
          <a:p>
            <a:r>
              <a:rPr lang="en-US" sz="2400" dirty="0"/>
              <a:t>One can contrast the impact of a carbon tax on the economic impact of Hurricane Sandy alone.  While a carbon tax is predicted to generate revenue, switching spending from capital-intensive fossil fuel industries to labor-intensive consumer industries, failing to implement economic policies to reduce the impact of climate change will have serious economic consequences.   </a:t>
            </a:r>
            <a:endParaRPr lang="en-US" sz="2400" dirty="0" smtClean="0"/>
          </a:p>
          <a:p>
            <a:r>
              <a:rPr lang="en-US" sz="2400" dirty="0" smtClean="0"/>
              <a:t>During </a:t>
            </a:r>
            <a:r>
              <a:rPr lang="en-US" sz="2400" dirty="0"/>
              <a:t>Hurricane Sandy, the New York City metro area lost 32,000 jobs in the immediate aftermath of the storm, particularly in the utilities, chemicals, food, transportation equipment and computers and electronic products sectors </a:t>
            </a:r>
          </a:p>
        </p:txBody>
      </p:sp>
    </p:spTree>
    <p:extLst>
      <p:ext uri="{BB962C8B-B14F-4D97-AF65-F5344CB8AC3E}">
        <p14:creationId xmlns:p14="http://schemas.microsoft.com/office/powerpoint/2010/main" val="25553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 of the Workshop</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aim of this workshop is to discuss how one can advocate for environmental causes in general, what past experiences have been like, and how the carbon tax specifically has been proposed and enacted.</a:t>
            </a:r>
          </a:p>
          <a:p>
            <a:r>
              <a:rPr lang="en-US" dirty="0" smtClean="0"/>
              <a:t>We welcome: </a:t>
            </a:r>
            <a:r>
              <a:rPr lang="en-US" dirty="0"/>
              <a:t>Mark </a:t>
            </a:r>
            <a:r>
              <a:rPr lang="en-US" dirty="0" err="1" smtClean="0"/>
              <a:t>Dunlea</a:t>
            </a:r>
            <a:r>
              <a:rPr lang="en-US" dirty="0" smtClean="0"/>
              <a:t>, President </a:t>
            </a:r>
            <a:r>
              <a:rPr lang="en-US" dirty="0"/>
              <a:t>of the Green Education and Legal </a:t>
            </a:r>
            <a:r>
              <a:rPr lang="en-US" dirty="0" smtClean="0"/>
              <a:t>Fund; Steve </a:t>
            </a:r>
            <a:r>
              <a:rPr lang="en-US" dirty="0" err="1" smtClean="0"/>
              <a:t>Breyman</a:t>
            </a:r>
            <a:r>
              <a:rPr lang="en-US" dirty="0" smtClean="0"/>
              <a:t>, Associate </a:t>
            </a:r>
            <a:r>
              <a:rPr lang="en-US" dirty="0"/>
              <a:t>Professor of </a:t>
            </a:r>
            <a:r>
              <a:rPr lang="en-US" dirty="0" smtClean="0"/>
              <a:t>Peace</a:t>
            </a:r>
            <a:r>
              <a:rPr lang="en-US" dirty="0"/>
              <a:t>, </a:t>
            </a:r>
            <a:r>
              <a:rPr lang="en-US" dirty="0" smtClean="0"/>
              <a:t>Environmental </a:t>
            </a:r>
            <a:r>
              <a:rPr lang="en-US" dirty="0"/>
              <a:t>and </a:t>
            </a:r>
            <a:r>
              <a:rPr lang="en-US" dirty="0" smtClean="0"/>
              <a:t>Media </a:t>
            </a:r>
            <a:r>
              <a:rPr lang="en-US" dirty="0"/>
              <a:t>S</a:t>
            </a:r>
            <a:r>
              <a:rPr lang="en-US" dirty="0" smtClean="0"/>
              <a:t>tudies </a:t>
            </a:r>
            <a:r>
              <a:rPr lang="en-US" dirty="0"/>
              <a:t>at Rensselaer Polytechnic </a:t>
            </a:r>
            <a:r>
              <a:rPr lang="en-US" dirty="0" smtClean="0"/>
              <a:t>Institute; </a:t>
            </a:r>
            <a:r>
              <a:rPr lang="en-US" dirty="0" err="1" smtClean="0"/>
              <a:t>Jannette</a:t>
            </a:r>
            <a:r>
              <a:rPr lang="en-US" dirty="0" smtClean="0"/>
              <a:t> Barth, President </a:t>
            </a:r>
            <a:r>
              <a:rPr lang="en-US" dirty="0"/>
              <a:t>of J.M. Barth &amp; Associates </a:t>
            </a:r>
            <a:r>
              <a:rPr lang="en-US" dirty="0" smtClean="0"/>
              <a:t>Inc.; and Charles </a:t>
            </a:r>
            <a:r>
              <a:rPr lang="en-US" dirty="0" err="1"/>
              <a:t>Komanoff</a:t>
            </a:r>
            <a:r>
              <a:rPr lang="en-US" dirty="0"/>
              <a:t> is </a:t>
            </a:r>
            <a:r>
              <a:rPr lang="en-US" dirty="0" smtClean="0"/>
              <a:t>Director </a:t>
            </a:r>
            <a:r>
              <a:rPr lang="en-US" dirty="0"/>
              <a:t>of the Carbon Tax Center. </a:t>
            </a:r>
            <a:endParaRPr lang="en-US" dirty="0" smtClean="0"/>
          </a:p>
          <a:p>
            <a:r>
              <a:rPr lang="en-US" dirty="0" smtClean="0"/>
              <a:t>The morning will consist of lectures from experienced NYS environmental advocates on advocacy and the carbon tax, while the afternoon is reserved for discussion about the NYS carbon tax.</a:t>
            </a:r>
          </a:p>
          <a:p>
            <a:r>
              <a:rPr lang="en-US" dirty="0" smtClean="0"/>
              <a:t>Lunch will be served from 12-1; we can also take a working lunch if so chosen to get a jump start on the afternoon session, and can end earlier than 4 pm </a:t>
            </a:r>
            <a:r>
              <a:rPr lang="en-US" smtClean="0"/>
              <a:t>if desired (perhaps 3 pm).</a:t>
            </a:r>
            <a:endParaRPr lang="en-US" dirty="0"/>
          </a:p>
        </p:txBody>
      </p:sp>
    </p:spTree>
    <p:extLst>
      <p:ext uri="{BB962C8B-B14F-4D97-AF65-F5344CB8AC3E}">
        <p14:creationId xmlns:p14="http://schemas.microsoft.com/office/powerpoint/2010/main" val="719240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Advocacy</a:t>
            </a:r>
            <a:endParaRPr lang="en-US" dirty="0"/>
          </a:p>
        </p:txBody>
      </p:sp>
      <p:sp>
        <p:nvSpPr>
          <p:cNvPr id="3" name="Content Placeholder 2"/>
          <p:cNvSpPr>
            <a:spLocks noGrp="1"/>
          </p:cNvSpPr>
          <p:nvPr>
            <p:ph idx="1"/>
          </p:nvPr>
        </p:nvSpPr>
        <p:spPr/>
        <p:txBody>
          <a:bodyPr>
            <a:normAutofit/>
          </a:bodyPr>
          <a:lstStyle/>
          <a:p>
            <a:r>
              <a:rPr lang="en-US" dirty="0" smtClean="0"/>
              <a:t>Necessary for many reasons, most prominently because of climate change.  Climate change has become a pressing problem.</a:t>
            </a:r>
          </a:p>
          <a:p>
            <a:r>
              <a:rPr lang="en-US" dirty="0" smtClean="0"/>
              <a:t>Pope Francis called for action on climate change, stating that it “</a:t>
            </a:r>
            <a:r>
              <a:rPr lang="en-US" dirty="0"/>
              <a:t>no longer be left to a future generation</a:t>
            </a:r>
            <a:r>
              <a:rPr lang="en-US" dirty="0" smtClean="0"/>
              <a:t>".</a:t>
            </a:r>
          </a:p>
          <a:p>
            <a:r>
              <a:rPr lang="en-US" dirty="0" smtClean="0"/>
              <a:t>President Obama said, “we can choose to believe that Superstorm Sandy, and the most severe drought in decades, and the worst wildfires some states have ever seen were all just a freak coincidence, or we can choose to believe in the overwhelming judgment of science—and act before it’s too late.”</a:t>
            </a:r>
            <a:endParaRPr lang="en-US" dirty="0"/>
          </a:p>
          <a:p>
            <a:endParaRPr lang="en-US" dirty="0"/>
          </a:p>
        </p:txBody>
      </p:sp>
    </p:spTree>
    <p:extLst>
      <p:ext uri="{BB962C8B-B14F-4D97-AF65-F5344CB8AC3E}">
        <p14:creationId xmlns:p14="http://schemas.microsoft.com/office/powerpoint/2010/main" val="3282507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Change is Happening</a:t>
            </a:r>
            <a:endParaRPr lang="en-US" dirty="0"/>
          </a:p>
        </p:txBody>
      </p:sp>
      <p:sp>
        <p:nvSpPr>
          <p:cNvPr id="3" name="Content Placeholder 2"/>
          <p:cNvSpPr>
            <a:spLocks noGrp="1"/>
          </p:cNvSpPr>
          <p:nvPr>
            <p:ph idx="1"/>
          </p:nvPr>
        </p:nvSpPr>
        <p:spPr/>
        <p:txBody>
          <a:bodyPr>
            <a:normAutofit/>
          </a:bodyPr>
          <a:lstStyle/>
          <a:p>
            <a:r>
              <a:rPr lang="en-US" b="1" i="1" dirty="0"/>
              <a:t>Scientific evidence for warming of the climate system is unequivocal</a:t>
            </a:r>
            <a:r>
              <a:rPr lang="en-US" b="1" i="1" dirty="0" smtClean="0"/>
              <a:t>.  </a:t>
            </a:r>
            <a:r>
              <a:rPr lang="en-US" dirty="0" smtClean="0"/>
              <a:t>- </a:t>
            </a:r>
            <a:r>
              <a:rPr lang="en-US" dirty="0"/>
              <a:t>Intergovernmental Panel on Climate Change</a:t>
            </a:r>
          </a:p>
          <a:p>
            <a:r>
              <a:rPr lang="en-US" b="1" dirty="0"/>
              <a:t>Sea level </a:t>
            </a:r>
            <a:r>
              <a:rPr lang="en-US" b="1" dirty="0" smtClean="0"/>
              <a:t>rise:</a:t>
            </a:r>
            <a:r>
              <a:rPr lang="en-US" dirty="0" smtClean="0"/>
              <a:t> Global </a:t>
            </a:r>
            <a:r>
              <a:rPr lang="en-US" dirty="0"/>
              <a:t>sea level rose about 17 centimeters (6.7 inches) in the last century. The rate in the last decade, however, is nearly double that of the last </a:t>
            </a:r>
            <a:r>
              <a:rPr lang="en-US" dirty="0" smtClean="0"/>
              <a:t>century.</a:t>
            </a:r>
            <a:endParaRPr lang="en-US" dirty="0"/>
          </a:p>
          <a:p>
            <a:r>
              <a:rPr lang="en-US" b="1" dirty="0"/>
              <a:t>Global temperature </a:t>
            </a:r>
            <a:r>
              <a:rPr lang="en-US" b="1" dirty="0" smtClean="0"/>
              <a:t>rise: </a:t>
            </a:r>
            <a:r>
              <a:rPr lang="en-US" dirty="0" smtClean="0"/>
              <a:t>All </a:t>
            </a:r>
            <a:r>
              <a:rPr lang="en-US" dirty="0"/>
              <a:t>three major global surface temperature reconstructions show that Earth has warmed since 1880.</a:t>
            </a:r>
            <a:r>
              <a:rPr lang="en-US" baseline="30000" dirty="0">
                <a:hlinkClick r:id="rId2"/>
              </a:rPr>
              <a:t>5</a:t>
            </a:r>
            <a:r>
              <a:rPr lang="en-US" dirty="0"/>
              <a:t> Most of this warming has occurred since the 1970s, with the 20 warmest years having occurred since 1981 and with all 10 of the warmest years occurring in the past 12 years.</a:t>
            </a:r>
            <a:r>
              <a:rPr lang="en-US" baseline="30000" dirty="0">
                <a:hlinkClick r:id="rId3"/>
              </a:rPr>
              <a:t>6</a:t>
            </a:r>
            <a:r>
              <a:rPr lang="en-US" dirty="0"/>
              <a:t> Even though the 2000s witnessed a solar output decline resulting in an unusually deep solar minimum in 2007-2009, surface temperatures continue to </a:t>
            </a:r>
            <a:r>
              <a:rPr lang="en-US" dirty="0" smtClean="0"/>
              <a:t>increase.</a:t>
            </a:r>
            <a:endParaRPr lang="en-US" dirty="0"/>
          </a:p>
          <a:p>
            <a:endParaRPr lang="en-US" dirty="0"/>
          </a:p>
        </p:txBody>
      </p:sp>
    </p:spTree>
    <p:extLst>
      <p:ext uri="{BB962C8B-B14F-4D97-AF65-F5344CB8AC3E}">
        <p14:creationId xmlns:p14="http://schemas.microsoft.com/office/powerpoint/2010/main" val="2515332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Warming oceans: </a:t>
            </a:r>
            <a:r>
              <a:rPr lang="en-US" dirty="0"/>
              <a:t>The oceans have absorbed much of this increased heat, with the top 700 meters (about 2,300 feet) of ocean showing warming of 0.302 degrees Fahrenheit since </a:t>
            </a:r>
            <a:r>
              <a:rPr lang="en-US" dirty="0" smtClean="0"/>
              <a:t>1969.</a:t>
            </a:r>
            <a:endParaRPr lang="en-US" dirty="0"/>
          </a:p>
          <a:p>
            <a:r>
              <a:rPr lang="en-US" b="1" dirty="0"/>
              <a:t>Retreating Glaciers: </a:t>
            </a:r>
            <a:r>
              <a:rPr lang="en-US" dirty="0"/>
              <a:t>Glaciers are retreating almost everywhere around the world — including in the Alps, Himalayas, Andes, Rockies, Alaska and </a:t>
            </a:r>
            <a:r>
              <a:rPr lang="en-US" dirty="0" smtClean="0"/>
              <a:t>Africa.</a:t>
            </a:r>
            <a:endParaRPr lang="en-US" dirty="0"/>
          </a:p>
          <a:p>
            <a:r>
              <a:rPr lang="en-US" b="1" dirty="0"/>
              <a:t>Extreme events: </a:t>
            </a:r>
            <a:r>
              <a:rPr lang="en-US" dirty="0"/>
              <a:t>The number of record high temperature events in the United States has been increasing, while the number of record low temperature events has been decreasing, since 1950. The U.S. has also witnessed increasing numbers of intense </a:t>
            </a:r>
            <a:r>
              <a:rPr lang="en-US" dirty="0" smtClean="0"/>
              <a:t>rainfall.</a:t>
            </a:r>
          </a:p>
          <a:p>
            <a:r>
              <a:rPr lang="en-US" dirty="0" smtClean="0"/>
              <a:t>-NASA</a:t>
            </a:r>
            <a:endParaRPr lang="en-US" dirty="0"/>
          </a:p>
          <a:p>
            <a:endParaRPr lang="en-US" dirty="0"/>
          </a:p>
        </p:txBody>
      </p:sp>
    </p:spTree>
    <p:extLst>
      <p:ext uri="{BB962C8B-B14F-4D97-AF65-F5344CB8AC3E}">
        <p14:creationId xmlns:p14="http://schemas.microsoft.com/office/powerpoint/2010/main" val="4250188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This graph, based on the comparison of atmospheric samples contained in ice cores and more recent direct  measurements, provides evidence that atmospheric CO2 has increased  since the Industrial Revolution.  (Source: [[LINK||http://www.ncdc.noaa.gov/paleo/icecore/||NO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928" y="0"/>
            <a:ext cx="11701464" cy="7313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71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www.polyp.org.uk/cartoons/environment/polyp_cartoon_environment_climate_change_corporate_hypocricy_banks_o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224" y="948497"/>
            <a:ext cx="10008842" cy="4948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747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Policy Solutions to Climate Change</a:t>
            </a:r>
            <a:endParaRPr lang="en-US" dirty="0"/>
          </a:p>
        </p:txBody>
      </p:sp>
      <p:sp>
        <p:nvSpPr>
          <p:cNvPr id="3" name="Content Placeholder 2"/>
          <p:cNvSpPr>
            <a:spLocks noGrp="1"/>
          </p:cNvSpPr>
          <p:nvPr>
            <p:ph idx="1"/>
          </p:nvPr>
        </p:nvSpPr>
        <p:spPr/>
        <p:txBody>
          <a:bodyPr/>
          <a:lstStyle/>
          <a:p>
            <a:r>
              <a:rPr lang="en-US" dirty="0" smtClean="0"/>
              <a:t>Centers on energy policy:</a:t>
            </a:r>
          </a:p>
          <a:p>
            <a:r>
              <a:rPr lang="en-US" dirty="0" smtClean="0"/>
              <a:t>Fuel economy and energy efficiency standards</a:t>
            </a:r>
          </a:p>
          <a:p>
            <a:r>
              <a:rPr lang="en-US" dirty="0" smtClean="0"/>
              <a:t>Renewable energy development</a:t>
            </a:r>
          </a:p>
          <a:p>
            <a:r>
              <a:rPr lang="en-US" dirty="0" smtClean="0"/>
              <a:t>Adaptation measures such as expansion of infrastructure, changing zoning regulations</a:t>
            </a:r>
          </a:p>
          <a:p>
            <a:r>
              <a:rPr lang="en-US" dirty="0" smtClean="0"/>
              <a:t>Carbon cap and trade systems and carbon taxes</a:t>
            </a:r>
          </a:p>
          <a:p>
            <a:endParaRPr lang="en-US" dirty="0"/>
          </a:p>
        </p:txBody>
      </p:sp>
    </p:spTree>
    <p:extLst>
      <p:ext uri="{BB962C8B-B14F-4D97-AF65-F5344CB8AC3E}">
        <p14:creationId xmlns:p14="http://schemas.microsoft.com/office/powerpoint/2010/main" val="2617235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Advocacy Pathway</a:t>
            </a:r>
            <a:endParaRPr lang="en-US" dirty="0"/>
          </a:p>
        </p:txBody>
      </p:sp>
      <p:sp>
        <p:nvSpPr>
          <p:cNvPr id="3" name="Content Placeholder 2"/>
          <p:cNvSpPr>
            <a:spLocks noGrp="1"/>
          </p:cNvSpPr>
          <p:nvPr>
            <p:ph idx="1"/>
          </p:nvPr>
        </p:nvSpPr>
        <p:spPr/>
        <p:txBody>
          <a:bodyPr/>
          <a:lstStyle/>
          <a:p>
            <a:r>
              <a:rPr lang="en-US" dirty="0" smtClean="0"/>
              <a:t>From information to modelling</a:t>
            </a:r>
          </a:p>
          <a:p>
            <a:r>
              <a:rPr lang="en-US" dirty="0" smtClean="0"/>
              <a:t>From modelling to reporting and publicizing</a:t>
            </a:r>
          </a:p>
          <a:p>
            <a:r>
              <a:rPr lang="en-US" dirty="0" smtClean="0"/>
              <a:t>Identifying appropriate legislators</a:t>
            </a:r>
          </a:p>
          <a:p>
            <a:r>
              <a:rPr lang="en-US" dirty="0" smtClean="0"/>
              <a:t>Lobbying and meeting</a:t>
            </a:r>
          </a:p>
          <a:p>
            <a:r>
              <a:rPr lang="en-US" dirty="0" smtClean="0"/>
              <a:t>Drafting legislation</a:t>
            </a:r>
          </a:p>
          <a:p>
            <a:r>
              <a:rPr lang="en-US" dirty="0" smtClean="0"/>
              <a:t>Getting the bill introduced</a:t>
            </a:r>
          </a:p>
          <a:p>
            <a:r>
              <a:rPr lang="en-US" dirty="0" smtClean="0"/>
              <a:t>Gathering support for the bill</a:t>
            </a:r>
          </a:p>
          <a:p>
            <a:r>
              <a:rPr lang="en-US" dirty="0" smtClean="0"/>
              <a:t>Lobbying and meeting</a:t>
            </a:r>
          </a:p>
          <a:p>
            <a:r>
              <a:rPr lang="en-US" dirty="0" smtClean="0"/>
              <a:t>Getting the bill through</a:t>
            </a:r>
            <a:endParaRPr lang="en-US" dirty="0"/>
          </a:p>
        </p:txBody>
      </p:sp>
    </p:spTree>
    <p:extLst>
      <p:ext uri="{BB962C8B-B14F-4D97-AF65-F5344CB8AC3E}">
        <p14:creationId xmlns:p14="http://schemas.microsoft.com/office/powerpoint/2010/main" val="978057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a Carbon Tax</a:t>
            </a:r>
            <a:endParaRPr lang="en-US" dirty="0"/>
          </a:p>
        </p:txBody>
      </p:sp>
      <p:sp>
        <p:nvSpPr>
          <p:cNvPr id="3" name="Content Placeholder 2"/>
          <p:cNvSpPr>
            <a:spLocks noGrp="1"/>
          </p:cNvSpPr>
          <p:nvPr>
            <p:ph idx="1"/>
          </p:nvPr>
        </p:nvSpPr>
        <p:spPr/>
        <p:txBody>
          <a:bodyPr>
            <a:normAutofit/>
          </a:bodyPr>
          <a:lstStyle/>
          <a:p>
            <a:r>
              <a:rPr lang="en-US" sz="2400" dirty="0" smtClean="0"/>
              <a:t>A carbon tax </a:t>
            </a:r>
            <a:r>
              <a:rPr lang="en-US" sz="2400" dirty="0"/>
              <a:t>places a tax on fossil fuels produced or distributed in </a:t>
            </a:r>
            <a:r>
              <a:rPr lang="en-US" sz="2400" dirty="0" smtClean="0"/>
              <a:t>the area, </a:t>
            </a:r>
            <a:r>
              <a:rPr lang="en-US" sz="2400" dirty="0"/>
              <a:t>based on how many metric tons of carbon are emitted into the atmosphere, and repays the tax to the consumer or producer through tax </a:t>
            </a:r>
            <a:r>
              <a:rPr lang="en-US" sz="2400" dirty="0" smtClean="0"/>
              <a:t>refunds or uses revenues for other purposes.  </a:t>
            </a:r>
          </a:p>
          <a:p>
            <a:r>
              <a:rPr lang="en-US" sz="2400" dirty="0" smtClean="0"/>
              <a:t>The </a:t>
            </a:r>
            <a:r>
              <a:rPr lang="en-US" sz="2400" dirty="0"/>
              <a:t>purpose of the policy is to send a price signal to consumers and producers that includes the cost of pollution, thereby changing consumer and producer behavior via economic incentives.  </a:t>
            </a:r>
          </a:p>
        </p:txBody>
      </p:sp>
    </p:spTree>
    <p:extLst>
      <p:ext uri="{BB962C8B-B14F-4D97-AF65-F5344CB8AC3E}">
        <p14:creationId xmlns:p14="http://schemas.microsoft.com/office/powerpoint/2010/main" val="327000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2602</TotalTime>
  <Words>1276</Words>
  <Application>Microsoft Office PowerPoint</Application>
  <PresentationFormat>Widescreen</PresentationFormat>
  <Paragraphs>78</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Century Gothic</vt:lpstr>
      <vt:lpstr>Wingdings</vt:lpstr>
      <vt:lpstr>Wingdings 3</vt:lpstr>
      <vt:lpstr>Ion</vt:lpstr>
      <vt:lpstr>Environmental Advocacy +  Carbon Tax </vt:lpstr>
      <vt:lpstr>Environmental Advocacy</vt:lpstr>
      <vt:lpstr>Climate Change is Happening</vt:lpstr>
      <vt:lpstr>PowerPoint Presentation</vt:lpstr>
      <vt:lpstr>PowerPoint Presentation</vt:lpstr>
      <vt:lpstr>PowerPoint Presentation</vt:lpstr>
      <vt:lpstr>Many Policy Solutions to Climate Change</vt:lpstr>
      <vt:lpstr>Advocacy Pathway</vt:lpstr>
      <vt:lpstr>Purpose of a Carbon Tax</vt:lpstr>
      <vt:lpstr>NYS Carbon Tax a Class Effort</vt:lpstr>
      <vt:lpstr>NYS Economists Support a Carbon Tax</vt:lpstr>
      <vt:lpstr>Governor David Paterson’s Pledge </vt:lpstr>
      <vt:lpstr>Proposed Carbon Tax </vt:lpstr>
      <vt:lpstr>Impact of a Carbon Tax</vt:lpstr>
      <vt:lpstr>New York is Transforming Energy</vt:lpstr>
      <vt:lpstr>Costs of Climate Change are High</vt:lpstr>
      <vt:lpstr>Aim of the Workshop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Carbon Tax for New York State</dc:title>
  <dc:creator>Microsoft account</dc:creator>
  <cp:lastModifiedBy>Mark Dunlea</cp:lastModifiedBy>
  <cp:revision>41</cp:revision>
  <dcterms:created xsi:type="dcterms:W3CDTF">2015-04-11T22:47:30Z</dcterms:created>
  <dcterms:modified xsi:type="dcterms:W3CDTF">2015-09-29T12:22:02Z</dcterms:modified>
</cp:coreProperties>
</file>